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16365"/>
    <a:srgbClr val="77455A"/>
    <a:srgbClr val="BD3632"/>
    <a:srgbClr val="000000"/>
    <a:srgbClr val="7B2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C25C-B4E9-458D-8E4B-2C06A129DA19}" type="datetimeFigureOut">
              <a:rPr lang="cs-CZ" smtClean="0"/>
              <a:pPr/>
              <a:t>10.04.2017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86F17-B5D0-472B-8745-C3F2BDEA3F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33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-příklady</a:t>
            </a:r>
          </a:p>
          <a:p>
            <a:r>
              <a:rPr lang="cs-CZ" dirty="0"/>
              <a:t>-ukázat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15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Others</a:t>
            </a:r>
            <a:r>
              <a:rPr lang="cs-CZ" dirty="0"/>
              <a:t> příklad - </a:t>
            </a:r>
            <a:r>
              <a:rPr lang="cs-CZ" dirty="0" err="1"/>
              <a:t>NotSupportedEx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Ukázat </a:t>
            </a:r>
            <a:r>
              <a:rPr lang="cs-CZ"/>
              <a:t>Controller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22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</a:t>
            </a:r>
            <a:r>
              <a:rPr lang="cs-CZ" dirty="0" err="1"/>
              <a:t>nazvý</a:t>
            </a:r>
            <a:r>
              <a:rPr lang="cs-CZ" baseline="0" dirty="0"/>
              <a:t> tříd</a:t>
            </a:r>
          </a:p>
          <a:p>
            <a:r>
              <a:rPr lang="cs-CZ" baseline="0" dirty="0"/>
              <a:t>-složitější?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23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(tmav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09200" y="2708920"/>
            <a:ext cx="6840000" cy="237626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lang="de-AT" sz="3600" b="0" kern="1200" dirty="0">
                <a:solidFill>
                  <a:schemeClr val="bg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9200" y="5949280"/>
            <a:ext cx="4680520" cy="2160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3600000">
              <a:lnSpc>
                <a:spcPts val="1800"/>
              </a:lnSpc>
              <a:spcBef>
                <a:spcPts val="0"/>
              </a:spcBef>
              <a:buNone/>
              <a:defRPr lang="de-AT" sz="1500" kern="1200" baseline="0" dirty="0">
                <a:solidFill>
                  <a:schemeClr val="bg1"/>
                </a:solidFill>
                <a:latin typeface="+mj-lt"/>
                <a:ea typeface="+mj-e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Jméno Příjmení, Jméno Příjmení</a:t>
            </a:r>
            <a:endParaRPr lang="cs-CZ" noProof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588224" y="5949280"/>
            <a:ext cx="1872208" cy="21602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15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08.01.2015</a:t>
            </a:r>
          </a:p>
        </p:txBody>
      </p:sp>
      <p:pic>
        <p:nvPicPr>
          <p:cNvPr id="8" name="Obrázek 7" descr="claim_logo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200" y="1"/>
            <a:ext cx="1868372" cy="1910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o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411200"/>
            <a:ext cx="7560368" cy="518614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(2 sloupce)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18" name="TextovéPole 17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8706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(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2793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(2 sloupce)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0103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(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4496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(světlej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09200" y="2709184"/>
            <a:ext cx="6840000" cy="237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lang="de-AT" sz="3600" b="0" kern="1200" dirty="0">
                <a:solidFill>
                  <a:schemeClr val="tx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9200" y="5950800"/>
            <a:ext cx="4860432" cy="2160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3600000">
              <a:lnSpc>
                <a:spcPts val="1800"/>
              </a:lnSpc>
              <a:spcBef>
                <a:spcPts val="0"/>
              </a:spcBef>
              <a:buNone/>
              <a:defRPr lang="de-AT" sz="1500" kern="1200" baseline="0" dirty="0">
                <a:solidFill>
                  <a:schemeClr val="tx1"/>
                </a:solidFill>
                <a:latin typeface="+mj-lt"/>
                <a:ea typeface="+mj-e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Jméno Příjmení, Jméno Příjmení</a:t>
            </a:r>
            <a:endParaRPr lang="cs-CZ" noProof="0"/>
          </a:p>
        </p:txBody>
      </p:sp>
      <p:pic>
        <p:nvPicPr>
          <p:cNvPr id="12" name="Obrázek 11" descr="logo_profinit_negative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6561" y="1052736"/>
            <a:ext cx="1688705" cy="260648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588224" y="5950800"/>
            <a:ext cx="1872208" cy="21602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15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08.01.2015</a:t>
            </a:r>
          </a:p>
        </p:txBody>
      </p:sp>
      <p:pic>
        <p:nvPicPr>
          <p:cNvPr id="9" name="Obrázek 8" descr="claim_logo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9200" y="1"/>
            <a:ext cx="1868372" cy="19102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 userDrawn="1"/>
        </p:nvGrpSpPr>
        <p:grpSpPr>
          <a:xfrm>
            <a:off x="2880000" y="1988840"/>
            <a:ext cx="2450121" cy="1800200"/>
            <a:chOff x="2841959" y="1916832"/>
            <a:chExt cx="2450121" cy="1800200"/>
          </a:xfrm>
        </p:grpSpPr>
        <p:pic>
          <p:nvPicPr>
            <p:cNvPr id="5" name="Obrázek 4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841959" y="1916832"/>
              <a:ext cx="1584176" cy="1584176"/>
            </a:xfrm>
            <a:prstGeom prst="rect">
              <a:avLst/>
            </a:prstGeom>
          </p:spPr>
        </p:pic>
        <p:pic>
          <p:nvPicPr>
            <p:cNvPr id="7" name="Obrázek 6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 bright="30000"/>
            </a:blip>
            <a:stretch>
              <a:fillRect/>
            </a:stretch>
          </p:blipFill>
          <p:spPr>
            <a:xfrm flipH="1">
              <a:off x="3706055" y="2132856"/>
              <a:ext cx="1586025" cy="1584176"/>
            </a:xfrm>
            <a:prstGeom prst="rect">
              <a:avLst/>
            </a:prstGeom>
          </p:spPr>
        </p:pic>
      </p:grp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789040"/>
            <a:ext cx="756084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AT" sz="3200" b="1" kern="1200" baseline="0" dirty="0">
                <a:solidFill>
                  <a:srgbClr val="BD3632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Nadpis slidu</a:t>
            </a:r>
            <a:endParaRPr lang="cs-CZ" noProof="0" dirty="0"/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6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 userDrawn="1"/>
        </p:nvGrpSpPr>
        <p:grpSpPr>
          <a:xfrm>
            <a:off x="2880000" y="1988840"/>
            <a:ext cx="2450121" cy="1800200"/>
            <a:chOff x="2841959" y="1916832"/>
            <a:chExt cx="2450121" cy="1800200"/>
          </a:xfrm>
        </p:grpSpPr>
        <p:pic>
          <p:nvPicPr>
            <p:cNvPr id="5" name="Obrázek 4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841959" y="1916832"/>
              <a:ext cx="1584176" cy="1584176"/>
            </a:xfrm>
            <a:prstGeom prst="rect">
              <a:avLst/>
            </a:prstGeom>
          </p:spPr>
        </p:pic>
        <p:pic>
          <p:nvPicPr>
            <p:cNvPr id="6" name="Obrázek 5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 bright="30000"/>
            </a:blip>
            <a:stretch>
              <a:fillRect/>
            </a:stretch>
          </p:blipFill>
          <p:spPr>
            <a:xfrm flipH="1">
              <a:off x="3706055" y="2132856"/>
              <a:ext cx="1586025" cy="1584176"/>
            </a:xfrm>
            <a:prstGeom prst="rect">
              <a:avLst/>
            </a:prstGeom>
          </p:spPr>
        </p:pic>
      </p:grp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789040"/>
            <a:ext cx="756084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AT" sz="3200" b="1" kern="1200" baseline="0" dirty="0">
                <a:solidFill>
                  <a:srgbClr val="BD3632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Nadpis slidu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8106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tmav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6442"/>
            <a:ext cx="9144000" cy="68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2276872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bg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tmavší varianta + identifik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6442"/>
            <a:ext cx="9144000" cy="68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3114915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bg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  <p:sp>
        <p:nvSpPr>
          <p:cNvPr id="4" name="Elipsa 3"/>
          <p:cNvSpPr/>
          <p:nvPr userDrawn="1"/>
        </p:nvSpPr>
        <p:spPr>
          <a:xfrm>
            <a:off x="4067944" y="1196752"/>
            <a:ext cx="1008112" cy="100811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0" y="1476016"/>
            <a:ext cx="1224136" cy="43204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ct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28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světlá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>
          <a:xfrm>
            <a:off x="0" y="-6442"/>
            <a:ext cx="9144000" cy="6864442"/>
            <a:chOff x="0" y="-6442"/>
            <a:chExt cx="9144000" cy="6864442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-6442"/>
              <a:ext cx="9144000" cy="686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bdélník 3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6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s-CZ" b="1" smtClean="0"/>
            </a:p>
          </p:txBody>
        </p:sp>
      </p:grp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2276872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tx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světlá varianta + identifik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 userDrawn="1"/>
        </p:nvGrpSpPr>
        <p:grpSpPr>
          <a:xfrm>
            <a:off x="0" y="-6442"/>
            <a:ext cx="9144000" cy="6864442"/>
            <a:chOff x="0" y="-6442"/>
            <a:chExt cx="9144000" cy="6864442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-6442"/>
              <a:ext cx="9144000" cy="686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bdélník 1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6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s-CZ" b="1" smtClean="0"/>
            </a:p>
          </p:txBody>
        </p:sp>
      </p:grpSp>
      <p:sp>
        <p:nvSpPr>
          <p:cNvPr id="4" name="Elipsa 3"/>
          <p:cNvSpPr/>
          <p:nvPr userDrawn="1"/>
        </p:nvSpPr>
        <p:spPr>
          <a:xfrm>
            <a:off x="4067944" y="1196752"/>
            <a:ext cx="1008112" cy="1008112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59932" y="1476016"/>
            <a:ext cx="1224136" cy="43204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ct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28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1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5528" y="3114915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tx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 (end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bdélník 28"/>
          <p:cNvSpPr/>
          <p:nvPr userDrawn="1"/>
        </p:nvSpPr>
        <p:spPr>
          <a:xfrm>
            <a:off x="0" y="4869160"/>
            <a:ext cx="9144000" cy="1988840"/>
          </a:xfrm>
          <a:prstGeom prst="rect">
            <a:avLst/>
          </a:prstGeom>
          <a:solidFill>
            <a:srgbClr val="61636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1580" y="1152000"/>
            <a:ext cx="7200840" cy="266429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bg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Zadejte text</a:t>
            </a:r>
            <a:endParaRPr lang="cs-CZ" noProof="0" dirty="0"/>
          </a:p>
        </p:txBody>
      </p:sp>
      <p:pic>
        <p:nvPicPr>
          <p:cNvPr id="11" name="Obrázek 10" descr="ikona_land_phone_negativ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6201308"/>
            <a:ext cx="315000" cy="315000"/>
          </a:xfrm>
          <a:prstGeom prst="rect">
            <a:avLst/>
          </a:prstGeom>
        </p:spPr>
      </p:pic>
      <p:pic>
        <p:nvPicPr>
          <p:cNvPr id="12" name="Obrázek 11" descr="ikona_twitter_negative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6201308"/>
            <a:ext cx="315000" cy="315000"/>
          </a:xfrm>
          <a:prstGeom prst="rect">
            <a:avLst/>
          </a:prstGeom>
        </p:spPr>
      </p:pic>
      <p:pic>
        <p:nvPicPr>
          <p:cNvPr id="13" name="Obrázek 12" descr="ikona_linkedin_negative.e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211960" y="6201308"/>
            <a:ext cx="315000" cy="315000"/>
          </a:xfrm>
          <a:prstGeom prst="rect">
            <a:avLst/>
          </a:prstGeom>
        </p:spPr>
      </p:pic>
      <p:pic>
        <p:nvPicPr>
          <p:cNvPr id="14" name="Obrázek 13" descr="ikona_globe_negative.e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39752" y="6201308"/>
            <a:ext cx="315000" cy="315000"/>
          </a:xfrm>
          <a:prstGeom prst="rect">
            <a:avLst/>
          </a:prstGeom>
        </p:spPr>
      </p:pic>
      <p:sp>
        <p:nvSpPr>
          <p:cNvPr id="16" name="TextovéPole 15"/>
          <p:cNvSpPr txBox="1"/>
          <p:nvPr userDrawn="1"/>
        </p:nvSpPr>
        <p:spPr>
          <a:xfrm>
            <a:off x="4716000" y="5137200"/>
            <a:ext cx="4104456" cy="486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Profinit EU, s.r.o.</a:t>
            </a:r>
            <a:b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Tychonova 2,</a:t>
            </a:r>
            <a:r>
              <a:rPr lang="cs-CZ" sz="1300" b="0" baseline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160 </a:t>
            </a:r>
            <a:r>
              <a:rPr lang="cs-CZ" sz="13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00  </a:t>
            </a: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Praha 6</a:t>
            </a:r>
            <a:endParaRPr lang="cs-CZ" sz="13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755576" y="6156000"/>
            <a:ext cx="1224136" cy="391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Telefon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+ 420 224 316 016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 userDrawn="1"/>
        </p:nvSpPr>
        <p:spPr>
          <a:xfrm>
            <a:off x="2771800" y="6156000"/>
            <a:ext cx="1008112" cy="391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www.profinit.eu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 userDrawn="1"/>
        </p:nvSpPr>
        <p:spPr>
          <a:xfrm>
            <a:off x="4644008" y="6156000"/>
            <a:ext cx="1872208" cy="391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LinkedIn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linkedin.com/company/profinit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 userDrawn="1"/>
        </p:nvSpPr>
        <p:spPr>
          <a:xfrm>
            <a:off x="7380312" y="6156000"/>
            <a:ext cx="1440160" cy="391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twitter.com/Profinit_EU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Přímá spojovací čára 24"/>
          <p:cNvCxnSpPr/>
          <p:nvPr userDrawn="1"/>
        </p:nvCxnSpPr>
        <p:spPr>
          <a:xfrm>
            <a:off x="323528" y="5904000"/>
            <a:ext cx="8496944" cy="0"/>
          </a:xfrm>
          <a:prstGeom prst="line">
            <a:avLst/>
          </a:prstGeom>
          <a:ln>
            <a:solidFill>
              <a:srgbClr val="FFFFFF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 descr="logo_claim_last_slide.em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24000" y="5202000"/>
            <a:ext cx="1400400" cy="38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5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7560840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97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7560840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0844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7560840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1393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5"/>
            <a:ext cx="7560840" cy="547260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2454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ostý text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051200"/>
            <a:ext cx="7560000" cy="547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o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051200"/>
            <a:ext cx="7560000" cy="547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ostý text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411200"/>
            <a:ext cx="7560368" cy="518614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9" cstate="print"/>
          <a:srcRect l="90162"/>
          <a:stretch>
            <a:fillRect/>
          </a:stretch>
        </p:blipFill>
        <p:spPr bwMode="auto">
          <a:xfrm>
            <a:off x="8244408" y="0"/>
            <a:ext cx="899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logo_profinit_negative.w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 rot="16200000">
            <a:off x="7976787" y="988043"/>
            <a:ext cx="1484442" cy="229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80" r:id="rId8"/>
    <p:sldLayoutId id="2147483681" r:id="rId9"/>
    <p:sldLayoutId id="2147483682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85" r:id="rId17"/>
    <p:sldLayoutId id="2147483686" r:id="rId18"/>
    <p:sldLayoutId id="2147483683" r:id="rId19"/>
    <p:sldLayoutId id="2147483684" r:id="rId20"/>
    <p:sldLayoutId id="2147483667" r:id="rId21"/>
    <p:sldLayoutId id="2147483688" r:id="rId22"/>
    <p:sldLayoutId id="2147483668" r:id="rId23"/>
    <p:sldLayoutId id="2147483687" r:id="rId24"/>
    <p:sldLayoutId id="2147483690" r:id="rId25"/>
    <p:sldLayoutId id="2147483691" r:id="rId26"/>
    <p:sldLayoutId id="2147483674" r:id="rId2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dnadpis 12"/>
          <p:cNvSpPr>
            <a:spLocks noGrp="1"/>
          </p:cNvSpPr>
          <p:nvPr>
            <p:ph type="subTitle" idx="1"/>
          </p:nvPr>
        </p:nvSpPr>
        <p:spPr/>
        <p:txBody>
          <a:bodyPr anchor="b" anchorCtr="0"/>
          <a:lstStyle/>
          <a:p>
            <a:r>
              <a:rPr lang="en-US" dirty="0"/>
              <a:t>Tom</a:t>
            </a:r>
            <a:r>
              <a:rPr lang="cs-CZ" dirty="0" err="1"/>
              <a:t>áš</a:t>
            </a:r>
            <a:r>
              <a:rPr lang="cs-CZ" dirty="0"/>
              <a:t> Vichta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 anchor="b" anchorCtr="0"/>
          <a:lstStyle/>
          <a:p>
            <a:r>
              <a:rPr lang="cs-CZ" dirty="0"/>
              <a:t>1</a:t>
            </a:r>
            <a:r>
              <a:rPr lang="en-US" dirty="0" smtClean="0"/>
              <a:t>8</a:t>
            </a:r>
            <a:r>
              <a:rPr lang="cs-CZ" dirty="0"/>
              <a:t>. </a:t>
            </a:r>
            <a:r>
              <a:rPr lang="cs-CZ" dirty="0" smtClean="0"/>
              <a:t>března 2017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09200" y="2708920"/>
            <a:ext cx="6840000" cy="2376264"/>
          </a:xfrm>
        </p:spPr>
        <p:txBody>
          <a:bodyPr/>
          <a:lstStyle/>
          <a:p>
            <a:r>
              <a:rPr lang="cs-CZ" dirty="0"/>
              <a:t>SOLID principy v OOP návrhu</a:t>
            </a:r>
          </a:p>
        </p:txBody>
      </p:sp>
    </p:spTree>
    <p:extLst>
      <p:ext uri="{BB962C8B-B14F-4D97-AF65-F5344CB8AC3E}">
        <p14:creationId xmlns:p14="http://schemas.microsoft.com/office/powerpoint/2010/main" val="3977425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Liskov</a:t>
            </a:r>
            <a:r>
              <a:rPr lang="cs-CZ" dirty="0"/>
              <a:t> </a:t>
            </a:r>
            <a:r>
              <a:rPr lang="cs-CZ" dirty="0" err="1"/>
              <a:t>substitution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Subclass</a:t>
            </a:r>
            <a:r>
              <a:rPr lang="cs-CZ" dirty="0"/>
              <a:t> se chová navenek stejně jako base </a:t>
            </a:r>
            <a:r>
              <a:rPr lang="cs-CZ" dirty="0" err="1"/>
              <a:t>class</a:t>
            </a:r>
            <a:endParaRPr lang="cs-CZ" dirty="0"/>
          </a:p>
          <a:p>
            <a:r>
              <a:rPr lang="cs-CZ" dirty="0"/>
              <a:t>Rozšiřuje Open-</a:t>
            </a:r>
            <a:r>
              <a:rPr lang="cs-CZ" dirty="0" err="1"/>
              <a:t>closed</a:t>
            </a:r>
            <a:r>
              <a:rPr lang="cs-CZ" dirty="0"/>
              <a:t> princip</a:t>
            </a:r>
          </a:p>
          <a:p>
            <a:r>
              <a:rPr lang="cs-CZ" dirty="0"/>
              <a:t>Metody v </a:t>
            </a:r>
            <a:r>
              <a:rPr lang="en-US" dirty="0" err="1"/>
              <a:t>Subclas</a:t>
            </a:r>
            <a:r>
              <a:rPr lang="cs-CZ" dirty="0"/>
              <a:t>s</a:t>
            </a:r>
            <a:endParaRPr lang="en-US" dirty="0"/>
          </a:p>
          <a:p>
            <a:pPr lvl="1"/>
            <a:r>
              <a:rPr lang="cs-CZ" dirty="0"/>
              <a:t>Nevyhazovat žádné nové výjimky (kromě poděděných), protože</a:t>
            </a:r>
            <a:br>
              <a:rPr lang="cs-CZ" dirty="0"/>
            </a:br>
            <a:r>
              <a:rPr lang="cs-CZ" dirty="0"/>
              <a:t>s nimi klient nemusí počítat.</a:t>
            </a:r>
            <a:endParaRPr lang="en-US" dirty="0"/>
          </a:p>
          <a:p>
            <a:pPr lvl="1"/>
            <a:r>
              <a:rPr lang="cs-CZ" dirty="0"/>
              <a:t>Nesmí vyžadovat větší omezení na vstupní argumenty</a:t>
            </a:r>
          </a:p>
          <a:p>
            <a:pPr lvl="1"/>
            <a:r>
              <a:rPr lang="cs-CZ" dirty="0"/>
              <a:t>"</a:t>
            </a:r>
            <a:r>
              <a:rPr lang="en-US" dirty="0"/>
              <a:t>Postconditions cannot be weakened in a subtype.</a:t>
            </a:r>
            <a:r>
              <a:rPr lang="cs-CZ" dirty="0"/>
              <a:t>"</a:t>
            </a:r>
          </a:p>
          <a:p>
            <a:r>
              <a:rPr lang="cs-CZ" dirty="0"/>
              <a:t>Neměnit vnější stav, pokud to klient nečeká</a:t>
            </a:r>
          </a:p>
          <a:p>
            <a:r>
              <a:rPr lang="cs-CZ" dirty="0"/>
              <a:t>Typický příklad</a:t>
            </a:r>
          </a:p>
          <a:p>
            <a:pPr lvl="1"/>
            <a:r>
              <a:rPr lang="cs-CZ" dirty="0"/>
              <a:t>čtverec vs. obdélník a metody </a:t>
            </a:r>
            <a:r>
              <a:rPr lang="cs-CZ" dirty="0" err="1"/>
              <a:t>SetWidth</a:t>
            </a:r>
            <a:r>
              <a:rPr lang="cs-CZ" dirty="0"/>
              <a:t>(), </a:t>
            </a:r>
            <a:r>
              <a:rPr lang="cs-CZ" dirty="0" err="1"/>
              <a:t>SetHeight</a:t>
            </a:r>
            <a:r>
              <a:rPr lang="cs-CZ" dirty="0"/>
              <a:t>(), </a:t>
            </a:r>
            <a:r>
              <a:rPr lang="cs-CZ" dirty="0" err="1"/>
              <a:t>ComputeArea</a:t>
            </a:r>
            <a:r>
              <a:rPr lang="cs-CZ" dirty="0"/>
              <a:t>()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20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Liskov</a:t>
            </a:r>
            <a:r>
              <a:rPr lang="cs-CZ" dirty="0"/>
              <a:t> </a:t>
            </a:r>
            <a:r>
              <a:rPr lang="cs-CZ" dirty="0" err="1"/>
              <a:t>substitution</a:t>
            </a:r>
            <a:r>
              <a:rPr lang="cs-CZ" dirty="0"/>
              <a:t> </a:t>
            </a:r>
            <a:r>
              <a:rPr lang="cs-CZ" dirty="0" err="1"/>
              <a:t>Principle</a:t>
            </a:r>
            <a:r>
              <a:rPr lang="cs-CZ" dirty="0"/>
              <a:t> – příklad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0" y="1206000"/>
            <a:ext cx="7088850" cy="510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Interface </a:t>
            </a:r>
            <a:r>
              <a:rPr lang="cs-CZ" dirty="0" err="1"/>
              <a:t>Segregation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Každá funkcionalita má svůj, co nejmenší interface</a:t>
            </a:r>
          </a:p>
          <a:p>
            <a:r>
              <a:rPr lang="cs-CZ" dirty="0"/>
              <a:t>Klient: Používám interface/třídu</a:t>
            </a:r>
          </a:p>
          <a:p>
            <a:pPr lvl="1"/>
            <a:r>
              <a:rPr lang="cs-CZ" dirty="0"/>
              <a:t>jsou tam jen metody, které potřebuji</a:t>
            </a:r>
          </a:p>
          <a:p>
            <a:r>
              <a:rPr lang="cs-CZ" dirty="0"/>
              <a:t>Implementuji interface</a:t>
            </a:r>
          </a:p>
          <a:p>
            <a:pPr lvl="1"/>
            <a:r>
              <a:rPr lang="cs-CZ" dirty="0"/>
              <a:t>ten by neměl mít metody, které v mojí implementaci nemají smysl</a:t>
            </a:r>
          </a:p>
          <a:p>
            <a:pPr lvl="1"/>
            <a:r>
              <a:rPr lang="cs-CZ" dirty="0"/>
              <a:t>tj. nepotřebuji </a:t>
            </a:r>
            <a:r>
              <a:rPr lang="cs-CZ" dirty="0" err="1"/>
              <a:t>NotSupportedException</a:t>
            </a:r>
            <a:r>
              <a:rPr lang="cs-CZ" dirty="0"/>
              <a:t> jako jediný řádek metody</a:t>
            </a:r>
          </a:p>
          <a:p>
            <a:r>
              <a:rPr lang="cs-CZ" dirty="0"/>
              <a:t>Souvisí se Single </a:t>
            </a:r>
            <a:r>
              <a:rPr lang="cs-CZ" dirty="0" err="1"/>
              <a:t>Responsibility</a:t>
            </a:r>
            <a:r>
              <a:rPr lang="cs-CZ" dirty="0"/>
              <a:t> z pohledu konzumenta (klienta)</a:t>
            </a:r>
          </a:p>
          <a:p>
            <a:pPr lvl="1"/>
            <a:r>
              <a:rPr lang="cs-CZ" dirty="0"/>
              <a:t>Ale není to to samé, je legitimní dělit 1 responsibility do více interfaces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17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Interface </a:t>
            </a:r>
            <a:r>
              <a:rPr lang="cs-CZ" dirty="0" err="1"/>
              <a:t>Segregation</a:t>
            </a:r>
            <a:r>
              <a:rPr lang="cs-CZ" dirty="0"/>
              <a:t> </a:t>
            </a:r>
            <a:r>
              <a:rPr lang="cs-CZ" dirty="0" err="1"/>
              <a:t>Principle</a:t>
            </a:r>
            <a:r>
              <a:rPr lang="cs-CZ" dirty="0"/>
              <a:t> – příklad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080000"/>
            <a:ext cx="6229672" cy="2564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r>
              <a:rPr lang="cs-CZ" sz="13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IRepository</a:t>
            </a:r>
            <a:endParaRPr lang="cs-CZ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cs-CZ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cs-CZ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Save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data);</a:t>
            </a: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cs-CZ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BadRepository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cs-CZ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IRepository</a:t>
            </a:r>
            <a:endParaRPr lang="cs-CZ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Read() {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Save(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data) { }</a:t>
            </a: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cs-CZ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836682"/>
            <a:ext cx="6229672" cy="2564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r>
              <a:rPr lang="cs-CZ" sz="13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IReader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cs-CZ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(); }</a:t>
            </a:r>
          </a:p>
          <a:p>
            <a:endParaRPr lang="cs-CZ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IWriter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Save(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data); }</a:t>
            </a:r>
          </a:p>
          <a:p>
            <a:endParaRPr lang="cs-CZ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3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300" dirty="0">
                <a:solidFill>
                  <a:srgbClr val="2B91AF"/>
                </a:solidFill>
                <a:latin typeface="Consolas" panose="020B0609020204030204" pitchFamily="49" charset="0"/>
              </a:rPr>
              <a:t>I</a:t>
            </a:r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R</a:t>
            </a:r>
            <a:r>
              <a:rPr lang="cs-CZ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epository</a:t>
            </a:r>
            <a:r>
              <a:rPr lang="cs-CZ" sz="1300" dirty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cs-CZ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IReader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IWriter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</a:p>
          <a:p>
            <a:endParaRPr lang="cs-CZ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BetterRepository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IReader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IWriter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IRepository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Read() {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Save(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data) { }</a:t>
            </a: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cs-CZ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7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Interface </a:t>
            </a:r>
            <a:r>
              <a:rPr lang="cs-CZ" dirty="0" err="1"/>
              <a:t>Segregation</a:t>
            </a:r>
            <a:r>
              <a:rPr lang="cs-CZ" dirty="0"/>
              <a:t> </a:t>
            </a:r>
            <a:r>
              <a:rPr lang="cs-CZ" dirty="0" err="1"/>
              <a:t>Principle</a:t>
            </a:r>
            <a:r>
              <a:rPr lang="cs-CZ" dirty="0"/>
              <a:t> – příklad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148" y="1066800"/>
            <a:ext cx="6705600" cy="578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r>
              <a:rPr lang="cs-CZ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Int32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cs-CZ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IComparable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IFormattable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IConvertible</a:t>
            </a:r>
            <a:endParaRPr lang="cs-CZ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32" y="2007792"/>
            <a:ext cx="6705600" cy="1225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r>
              <a:rPr lang="cs-CZ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abstract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Controller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ControllerBase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IActionFilter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IAuthorizationFilter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IDisposable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IExceptionFilter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IResultFilter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IAsyncController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IController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IAsyncManagerContainer</a:t>
            </a:r>
            <a:endParaRPr lang="cs-CZ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4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poznat</a:t>
            </a:r>
            <a:r>
              <a:rPr lang="en-US" dirty="0"/>
              <a:t> non-SOLID k</a:t>
            </a:r>
            <a:r>
              <a:rPr lang="cs-CZ" dirty="0"/>
              <a:t>ód?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Varovné znaky</a:t>
            </a:r>
          </a:p>
          <a:p>
            <a:pPr lvl="1"/>
            <a:r>
              <a:rPr lang="cs-CZ" dirty="0"/>
              <a:t>Mnoho velkých </a:t>
            </a:r>
            <a:r>
              <a:rPr lang="cs-CZ" dirty="0" err="1"/>
              <a:t>if</a:t>
            </a:r>
            <a:r>
              <a:rPr lang="en-US" dirty="0"/>
              <a:t>, </a:t>
            </a:r>
            <a:r>
              <a:rPr lang="en-US" dirty="0" err="1"/>
              <a:t>velk</a:t>
            </a:r>
            <a:r>
              <a:rPr lang="cs-CZ" dirty="0"/>
              <a:t>ý počet </a:t>
            </a:r>
            <a:r>
              <a:rPr lang="cs-CZ" dirty="0" err="1"/>
              <a:t>if</a:t>
            </a:r>
            <a:r>
              <a:rPr lang="cs-CZ" dirty="0"/>
              <a:t> ve třídě</a:t>
            </a:r>
          </a:p>
          <a:p>
            <a:pPr lvl="1"/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Subclass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is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Subclass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cs-CZ" dirty="0"/>
              <a:t>Přetypování: </a:t>
            </a:r>
            <a:r>
              <a:rPr lang="cs-CZ" dirty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 concreteObject = 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Subclass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)someObject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cs-CZ" dirty="0"/>
              <a:t>Mnoho public metod, mnoho metod v interface</a:t>
            </a:r>
          </a:p>
          <a:p>
            <a:pPr lvl="1"/>
            <a:r>
              <a:rPr lang="cs-CZ" dirty="0"/>
              <a:t>Potřeba implementovat metody vyhozením </a:t>
            </a:r>
          </a:p>
          <a:p>
            <a:pPr lvl="2"/>
            <a:r>
              <a:rPr lang="en-US" dirty="0"/>
              <a:t>.NET: </a:t>
            </a:r>
            <a:r>
              <a:rPr lang="cs-CZ" dirty="0" err="1"/>
              <a:t>NotSupportedException</a:t>
            </a:r>
            <a:endParaRPr lang="en-US" dirty="0"/>
          </a:p>
          <a:p>
            <a:pPr lvl="2"/>
            <a:r>
              <a:rPr lang="en-US" dirty="0"/>
              <a:t>Java: </a:t>
            </a:r>
            <a:r>
              <a:rPr lang="cs-CZ" dirty="0" err="1"/>
              <a:t>UnsupportedOperationException</a:t>
            </a:r>
            <a:endParaRPr lang="cs-CZ" dirty="0"/>
          </a:p>
          <a:p>
            <a:pPr lvl="1"/>
            <a:r>
              <a:rPr lang="cs-CZ" dirty="0"/>
              <a:t>Lze špatně nebo vůbec testovat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01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Diskuze</a:t>
            </a:r>
          </a:p>
        </p:txBody>
      </p:sp>
    </p:spTree>
    <p:extLst>
      <p:ext uri="{BB962C8B-B14F-4D97-AF65-F5344CB8AC3E}">
        <p14:creationId xmlns:p14="http://schemas.microsoft.com/office/powerpoint/2010/main" val="1816482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Nadpis 4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252370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SOLID principy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0" y="1447800"/>
            <a:ext cx="5486400" cy="4495800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4800" b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3600" b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3600" b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600"/>
              <a:t>ingle-responsiblity</a:t>
            </a:r>
            <a:endParaRPr lang="en-US" sz="3600" dirty="0"/>
          </a:p>
          <a:p>
            <a:pPr>
              <a:spcBef>
                <a:spcPts val="1200"/>
              </a:spcBef>
              <a:buNone/>
            </a:pPr>
            <a:r>
              <a:rPr lang="en-US" sz="4800" b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r>
              <a:rPr lang="en-US" sz="3600" b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3600" b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600"/>
              <a:t>pen-closed</a:t>
            </a:r>
            <a:endParaRPr lang="en-US" sz="3600" dirty="0"/>
          </a:p>
          <a:p>
            <a:pPr>
              <a:spcBef>
                <a:spcPts val="1200"/>
              </a:spcBef>
              <a:buNone/>
            </a:pPr>
            <a:r>
              <a:rPr lang="en-US" sz="4800" b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sz="3600" b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3600" b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600"/>
              <a:t>iskov </a:t>
            </a:r>
            <a:r>
              <a:rPr lang="en-US" sz="3600" dirty="0"/>
              <a:t>substitution</a:t>
            </a:r>
          </a:p>
          <a:p>
            <a:pPr>
              <a:spcBef>
                <a:spcPts val="1200"/>
              </a:spcBef>
              <a:buNone/>
            </a:pPr>
            <a:r>
              <a:rPr lang="en-US" sz="4800" b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600" b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3600" b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600"/>
              <a:t>nterface segregation</a:t>
            </a:r>
            <a:endParaRPr lang="en-US" sz="3600" dirty="0"/>
          </a:p>
          <a:p>
            <a:pPr>
              <a:spcBef>
                <a:spcPts val="1200"/>
              </a:spcBef>
              <a:buNone/>
            </a:pPr>
            <a:r>
              <a:rPr lang="en-US" sz="4800" b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3600" b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3600" b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600"/>
              <a:t>ependency inversion</a:t>
            </a:r>
            <a:endParaRPr lang="en-US" sz="3600" dirty="0"/>
          </a:p>
        </p:txBody>
      </p:sp>
      <p:sp>
        <p:nvSpPr>
          <p:cNvPr id="4" name="Elipsa 3"/>
          <p:cNvSpPr/>
          <p:nvPr/>
        </p:nvSpPr>
        <p:spPr>
          <a:xfrm>
            <a:off x="1314000" y="1447800"/>
            <a:ext cx="762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  <p:sp>
        <p:nvSpPr>
          <p:cNvPr id="5" name="Elipsa 4"/>
          <p:cNvSpPr/>
          <p:nvPr/>
        </p:nvSpPr>
        <p:spPr>
          <a:xfrm>
            <a:off x="1314000" y="2376000"/>
            <a:ext cx="762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  <p:sp>
        <p:nvSpPr>
          <p:cNvPr id="6" name="Elipsa 5"/>
          <p:cNvSpPr/>
          <p:nvPr/>
        </p:nvSpPr>
        <p:spPr>
          <a:xfrm>
            <a:off x="1314000" y="3312000"/>
            <a:ext cx="762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  <p:sp>
        <p:nvSpPr>
          <p:cNvPr id="7" name="Elipsa 6"/>
          <p:cNvSpPr/>
          <p:nvPr/>
        </p:nvSpPr>
        <p:spPr>
          <a:xfrm>
            <a:off x="1314000" y="4248000"/>
            <a:ext cx="762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  <p:sp>
        <p:nvSpPr>
          <p:cNvPr id="8" name="Elipsa 7"/>
          <p:cNvSpPr/>
          <p:nvPr/>
        </p:nvSpPr>
        <p:spPr>
          <a:xfrm>
            <a:off x="1314000" y="5181600"/>
            <a:ext cx="762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30168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</a:t>
            </a:r>
            <a:r>
              <a:rPr lang="cs-CZ" dirty="0"/>
              <a:t>č</a:t>
            </a:r>
            <a:r>
              <a:rPr lang="pl-PL" dirty="0"/>
              <a:t> SOLID?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Snadnější a bezpečnější rozšiřitelnost</a:t>
            </a:r>
          </a:p>
          <a:p>
            <a:r>
              <a:rPr lang="cs-CZ" dirty="0"/>
              <a:t>Přehlednost</a:t>
            </a:r>
          </a:p>
          <a:p>
            <a:r>
              <a:rPr lang="cs-CZ" dirty="0" err="1"/>
              <a:t>Znovupoužívání</a:t>
            </a:r>
            <a:r>
              <a:rPr lang="cs-CZ" dirty="0"/>
              <a:t> kódu</a:t>
            </a:r>
          </a:p>
          <a:p>
            <a:pPr lvl="1"/>
            <a:r>
              <a:rPr lang="cs-CZ" dirty="0"/>
              <a:t>Jednotné chování aplikace</a:t>
            </a:r>
          </a:p>
          <a:p>
            <a:r>
              <a:rPr lang="cs-CZ" dirty="0"/>
              <a:t>Lépe testovatelný kód</a:t>
            </a:r>
          </a:p>
          <a:p>
            <a:pPr lvl="1"/>
            <a:r>
              <a:rPr lang="cs-CZ" dirty="0"/>
              <a:t>unit testy i </a:t>
            </a:r>
            <a:r>
              <a:rPr lang="cs-CZ" dirty="0" err="1"/>
              <a:t>mocky</a:t>
            </a:r>
            <a:r>
              <a:rPr lang="cs-CZ" dirty="0"/>
              <a:t> pro testovací prostředí</a:t>
            </a:r>
          </a:p>
          <a:p>
            <a:r>
              <a:rPr lang="cs-CZ" dirty="0"/>
              <a:t>Méně bugů</a:t>
            </a:r>
          </a:p>
        </p:txBody>
      </p:sp>
    </p:spTree>
    <p:extLst>
      <p:ext uri="{BB962C8B-B14F-4D97-AF65-F5344CB8AC3E}">
        <p14:creationId xmlns:p14="http://schemas.microsoft.com/office/powerpoint/2010/main" val="270992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</a:t>
            </a:r>
            <a:r>
              <a:rPr lang="cs-CZ" dirty="0" err="1"/>
              <a:t>Responsibility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1 t</a:t>
            </a:r>
            <a:r>
              <a:rPr lang="pt-BR" dirty="0"/>
              <a:t>řída </a:t>
            </a:r>
            <a:r>
              <a:rPr lang="cs-CZ" dirty="0"/>
              <a:t>má 1 zodpovědnost</a:t>
            </a:r>
          </a:p>
          <a:p>
            <a:r>
              <a:rPr lang="cs-CZ" dirty="0"/>
              <a:t>Není dobré jít do extrému (třídy s 1 řádkem kódu)</a:t>
            </a:r>
          </a:p>
          <a:p>
            <a:r>
              <a:rPr lang="cs-CZ" dirty="0"/>
              <a:t>Ale když váhám, tak kód raději hned rozdělím na více tříd</a:t>
            </a:r>
          </a:p>
          <a:p>
            <a:endParaRPr lang="cs-CZ" dirty="0"/>
          </a:p>
        </p:txBody>
      </p:sp>
      <p:pic>
        <p:nvPicPr>
          <p:cNvPr id="1026" name="Obrázek 1" descr="Výsledek obrázku pro solid princip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5839" r="7143" b="16310"/>
          <a:stretch>
            <a:fillRect/>
          </a:stretch>
        </p:blipFill>
        <p:spPr bwMode="auto">
          <a:xfrm>
            <a:off x="1714500" y="2590800"/>
            <a:ext cx="4648200" cy="304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00200" y="5867400"/>
            <a:ext cx="48768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SINGLE RESPONSIBILITY PRINCIPLE</a:t>
            </a:r>
            <a:r>
              <a:rPr lang="cs-CZ" sz="1600">
                <a:latin typeface="Arial" pitchFamily="34" charset="0"/>
                <a:cs typeface="Arial" pitchFamily="34" charset="0"/>
              </a:rPr>
              <a:t/>
            </a:r>
            <a:br>
              <a:rPr lang="cs-CZ" sz="1600">
                <a:latin typeface="Arial" pitchFamily="34" charset="0"/>
                <a:cs typeface="Arial" pitchFamily="34" charset="0"/>
              </a:rPr>
            </a:br>
            <a:r>
              <a:rPr lang="cs-CZ" sz="1600">
                <a:latin typeface="Arial" pitchFamily="34" charset="0"/>
                <a:cs typeface="Arial" pitchFamily="34" charset="0"/>
              </a:rPr>
              <a:t>Just Because You Can, Doesn't Mean You Should</a:t>
            </a:r>
          </a:p>
        </p:txBody>
      </p:sp>
    </p:spTree>
    <p:extLst>
      <p:ext uri="{BB962C8B-B14F-4D97-AF65-F5344CB8AC3E}">
        <p14:creationId xmlns:p14="http://schemas.microsoft.com/office/powerpoint/2010/main" val="77914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</a:t>
            </a:r>
            <a:r>
              <a:rPr lang="cs-CZ" dirty="0" err="1"/>
              <a:t>Responsibility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875656" y="1600200"/>
            <a:ext cx="3239144" cy="1440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r>
              <a:rPr lang="cs-CZ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BigClass</a:t>
            </a:r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cs-CZ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Load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() { }</a:t>
            </a: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cs-CZ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Compute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() { }</a:t>
            </a: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3054514"/>
            <a:ext cx="3105472" cy="2517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r>
              <a:rPr lang="cs-CZ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Loader</a:t>
            </a:r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cs-CZ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Load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() { }</a:t>
            </a: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Calculator</a:t>
            </a:r>
            <a:endParaRPr lang="cs-CZ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cs-CZ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Compute</a:t>
            </a:r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() { }</a:t>
            </a:r>
          </a:p>
          <a:p>
            <a:r>
              <a:rPr lang="cs-CZ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arrow_4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333764">
            <a:off x="2274273" y="3282870"/>
            <a:ext cx="1510623" cy="2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Dependency</a:t>
            </a:r>
            <a:r>
              <a:rPr lang="cs-CZ" dirty="0"/>
              <a:t> </a:t>
            </a:r>
            <a:r>
              <a:rPr lang="cs-CZ" dirty="0" err="1"/>
              <a:t>Inversion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 anchor="t"/>
          <a:lstStyle/>
          <a:p>
            <a:r>
              <a:rPr lang="cs-CZ" dirty="0"/>
              <a:t>Třída má záviset na abstrakci</a:t>
            </a:r>
          </a:p>
          <a:p>
            <a:pPr lvl="1"/>
            <a:r>
              <a:rPr lang="cs-CZ" dirty="0"/>
              <a:t>Interface, base (často abstract) class</a:t>
            </a:r>
          </a:p>
          <a:p>
            <a:r>
              <a:rPr lang="en-US" dirty="0"/>
              <a:t>Tzn. implementaci </a:t>
            </a:r>
            <a:r>
              <a:rPr lang="en-US" dirty="0" err="1"/>
              <a:t>dod</a:t>
            </a:r>
            <a:r>
              <a:rPr lang="cs-CZ" dirty="0" err="1"/>
              <a:t>áme</a:t>
            </a:r>
            <a:r>
              <a:rPr lang="cs-CZ" dirty="0"/>
              <a:t> třídě zvenku</a:t>
            </a:r>
          </a:p>
          <a:p>
            <a:pPr lvl="1"/>
            <a:r>
              <a:rPr lang="cs-CZ" dirty="0" err="1"/>
              <a:t>Constructor</a:t>
            </a:r>
            <a:r>
              <a:rPr lang="cs-CZ" dirty="0"/>
              <a:t>, </a:t>
            </a:r>
            <a:r>
              <a:rPr lang="cs-CZ" dirty="0" err="1"/>
              <a:t>Property</a:t>
            </a:r>
            <a:r>
              <a:rPr lang="cs-CZ" dirty="0"/>
              <a:t>, </a:t>
            </a:r>
            <a:r>
              <a:rPr lang="cs-CZ" dirty="0" err="1"/>
              <a:t>Method</a:t>
            </a:r>
            <a:r>
              <a:rPr lang="cs-CZ" dirty="0"/>
              <a:t> </a:t>
            </a:r>
            <a:r>
              <a:rPr lang="cs-CZ" dirty="0" err="1"/>
              <a:t>Injection</a:t>
            </a:r>
            <a:endParaRPr lang="cs-CZ" dirty="0"/>
          </a:p>
          <a:p>
            <a:r>
              <a:rPr lang="cs-CZ" dirty="0"/>
              <a:t>Souvisí s Inversion of Control/Dependency Injection</a:t>
            </a:r>
            <a:endParaRPr lang="en-US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Flowchart: Connector 5"/>
          <p:cNvSpPr/>
          <p:nvPr/>
        </p:nvSpPr>
        <p:spPr>
          <a:xfrm>
            <a:off x="2057400" y="4572000"/>
            <a:ext cx="360000" cy="360000"/>
          </a:xfrm>
          <a:prstGeom prst="flowChartConnector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4572000" y="5029200"/>
            <a:ext cx="360000" cy="360000"/>
          </a:xfrm>
          <a:prstGeom prst="flowChartConnector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4389903" y="5638800"/>
            <a:ext cx="360000" cy="360000"/>
          </a:xfrm>
          <a:prstGeom prst="flowChartConnector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b="1" dirty="0"/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22108"/>
            <a:ext cx="5658716" cy="3403237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209800" y="4343400"/>
            <a:ext cx="360000" cy="360000"/>
          </a:xfrm>
          <a:prstGeom prst="flowChartConnector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4389903" y="3733800"/>
            <a:ext cx="360000" cy="360000"/>
          </a:xfrm>
          <a:prstGeom prst="flowChartConnector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5181600" y="4428557"/>
            <a:ext cx="360000" cy="360000"/>
          </a:xfrm>
          <a:prstGeom prst="flowChartConnector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052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Dependency</a:t>
            </a:r>
            <a:r>
              <a:rPr lang="cs-CZ" dirty="0"/>
              <a:t> </a:t>
            </a:r>
            <a:r>
              <a:rPr lang="cs-CZ" dirty="0" err="1"/>
              <a:t>Inversion</a:t>
            </a:r>
            <a:r>
              <a:rPr lang="cs-CZ" dirty="0"/>
              <a:t> </a:t>
            </a:r>
            <a:r>
              <a:rPr lang="cs-CZ" dirty="0" err="1"/>
              <a:t>Principle</a:t>
            </a:r>
            <a:r>
              <a:rPr lang="cs-CZ" dirty="0"/>
              <a:t> – příklad</a:t>
            </a:r>
          </a:p>
        </p:txBody>
      </p:sp>
      <p:sp>
        <p:nvSpPr>
          <p:cNvPr id="4" name="Rectangle 3"/>
          <p:cNvSpPr/>
          <p:nvPr/>
        </p:nvSpPr>
        <p:spPr>
          <a:xfrm>
            <a:off x="552128" y="3436572"/>
            <a:ext cx="7144072" cy="2964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r>
              <a:rPr lang="cs-CZ" sz="130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sz="13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300">
                <a:solidFill>
                  <a:srgbClr val="2B91AF"/>
                </a:solidFill>
                <a:latin typeface="Consolas" panose="020B0609020204030204" pitchFamily="49" charset="0"/>
              </a:rPr>
              <a:t>BetterComputeController</a:t>
            </a:r>
            <a:endParaRPr lang="cs-CZ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cs-CZ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readonly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ICalculator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cs-CZ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calc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IM</a:t>
            </a:r>
            <a:r>
              <a:rPr lang="en-US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ailer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Mailer {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  <a:endParaRPr lang="cs-CZ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cs-CZ" sz="13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BetterComputeController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ICalculator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calc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) { _</a:t>
            </a:r>
            <a:r>
              <a:rPr lang="cs-CZ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calc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cs-CZ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calc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cs-CZ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Process(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model)</a:t>
            </a: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_</a:t>
            </a:r>
            <a:r>
              <a:rPr lang="cs-CZ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calc.Compute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Mailer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?.</a:t>
            </a:r>
            <a:r>
              <a:rPr lang="cs-CZ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Send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cs-CZ" sz="13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computed</a:t>
            </a:r>
            <a:r>
              <a:rPr lang="cs-CZ" sz="13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cs-CZ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successfully</a:t>
            </a:r>
            <a:r>
              <a:rPr lang="cs-CZ" sz="13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cs-CZ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552128" y="1116000"/>
            <a:ext cx="7144072" cy="2164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r>
              <a:rPr lang="cs-CZ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BadComputeController</a:t>
            </a:r>
            <a:endParaRPr lang="cs-CZ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Process(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model)</a:t>
            </a: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cs-CZ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Calculator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cs-CZ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Compute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cs-CZ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cs-CZ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2B91AF"/>
                </a:solidFill>
                <a:latin typeface="Consolas" panose="020B0609020204030204" pitchFamily="49" charset="0"/>
              </a:rPr>
              <a:t>Mailer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().Send(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"computed successfully"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cs-CZ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cs-CZ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8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Open-</a:t>
            </a:r>
            <a:r>
              <a:rPr lang="cs-CZ" dirty="0" err="1"/>
              <a:t>closed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Nová funkcionalita se přidává novým kódem, nikoli modifikací starého</a:t>
            </a:r>
          </a:p>
          <a:p>
            <a:r>
              <a:rPr lang="cs-CZ" dirty="0"/>
              <a:t>Open</a:t>
            </a:r>
          </a:p>
          <a:p>
            <a:pPr lvl="1"/>
            <a:r>
              <a:rPr lang="cs-CZ" dirty="0"/>
              <a:t>Nová funkcionalita = nová třída</a:t>
            </a:r>
          </a:p>
          <a:p>
            <a:pPr lvl="2"/>
            <a:r>
              <a:rPr lang="cs-CZ" dirty="0"/>
              <a:t>Děděním</a:t>
            </a:r>
          </a:p>
          <a:p>
            <a:pPr lvl="2"/>
            <a:r>
              <a:rPr lang="cs-CZ" dirty="0"/>
              <a:t>Novou implementací stávajících </a:t>
            </a:r>
            <a:r>
              <a:rPr lang="cs-CZ" dirty="0" err="1"/>
              <a:t>interfaces</a:t>
            </a:r>
            <a:endParaRPr lang="cs-CZ" dirty="0"/>
          </a:p>
          <a:p>
            <a:r>
              <a:rPr lang="cs-CZ" dirty="0" err="1"/>
              <a:t>Closed</a:t>
            </a:r>
            <a:endParaRPr lang="cs-CZ" dirty="0"/>
          </a:p>
          <a:p>
            <a:pPr lvl="1"/>
            <a:r>
              <a:rPr lang="cs-CZ" dirty="0"/>
              <a:t>Nesahám do stávajících tříd</a:t>
            </a:r>
          </a:p>
          <a:p>
            <a:r>
              <a:rPr lang="cs-CZ" dirty="0"/>
              <a:t>Netýká se </a:t>
            </a:r>
            <a:r>
              <a:rPr lang="cs-CZ" dirty="0" err="1"/>
              <a:t>bugfixingu</a:t>
            </a:r>
            <a:r>
              <a:rPr lang="cs-CZ" dirty="0"/>
              <a:t>, </a:t>
            </a:r>
            <a:r>
              <a:rPr lang="cs-CZ" dirty="0" err="1"/>
              <a:t>refaktoringu</a:t>
            </a:r>
            <a:r>
              <a:rPr lang="cs-CZ" dirty="0"/>
              <a:t>, většinou ani změn</a:t>
            </a:r>
          </a:p>
        </p:txBody>
      </p:sp>
    </p:spTree>
    <p:extLst>
      <p:ext uri="{BB962C8B-B14F-4D97-AF65-F5344CB8AC3E}">
        <p14:creationId xmlns:p14="http://schemas.microsoft.com/office/powerpoint/2010/main" val="202799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Open-</a:t>
            </a:r>
            <a:r>
              <a:rPr lang="cs-CZ" dirty="0" err="1"/>
              <a:t>closed</a:t>
            </a:r>
            <a:r>
              <a:rPr lang="cs-CZ" dirty="0"/>
              <a:t> </a:t>
            </a:r>
            <a:r>
              <a:rPr lang="cs-CZ" dirty="0" err="1"/>
              <a:t>Principle</a:t>
            </a:r>
            <a:r>
              <a:rPr lang="cs-CZ" dirty="0"/>
              <a:t> – příklad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66" y="1219200"/>
            <a:ext cx="7088764" cy="491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45810"/>
      </p:ext>
    </p:extLst>
  </p:cSld>
  <p:clrMapOvr>
    <a:masterClrMapping/>
  </p:clrMapOvr>
</p:sld>
</file>

<file path=ppt/theme/theme1.xml><?xml version="1.0" encoding="utf-8"?>
<a:theme xmlns:a="http://schemas.openxmlformats.org/drawingml/2006/main" name="PROFINIT_obecny_template_prezentace">
  <a:themeElements>
    <a:clrScheme name="Profinit 2016">
      <a:dk1>
        <a:srgbClr val="616365"/>
      </a:dk1>
      <a:lt1>
        <a:srgbClr val="FFFFFF"/>
      </a:lt1>
      <a:dk2>
        <a:srgbClr val="BD3632"/>
      </a:dk2>
      <a:lt2>
        <a:srgbClr val="FFFFFF"/>
      </a:lt2>
      <a:accent1>
        <a:srgbClr val="77455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D3632"/>
      </a:hlink>
      <a:folHlink>
        <a:srgbClr val="616365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lIns="0" tIns="0" rIns="0" bIns="0" rtlCol="0" anchor="ctr"/>
      <a:lstStyle>
        <a:defPPr algn="ctr">
          <a:defRPr b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6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PROFINIT_obecny_template_prezentace</Template>
  <TotalTime>15</TotalTime>
  <Words>621</Words>
  <Application>Microsoft Office PowerPoint</Application>
  <PresentationFormat>Předvádění na obrazovce (4:3)</PresentationFormat>
  <Paragraphs>153</Paragraphs>
  <Slides>17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PROFINIT_obecny_template_prezentace</vt:lpstr>
      <vt:lpstr>SOLID principy v OOP návrhu</vt:lpstr>
      <vt:lpstr>SOLID principy</vt:lpstr>
      <vt:lpstr>Proč SOLID?</vt:lpstr>
      <vt:lpstr>Single Responsibility Principle</vt:lpstr>
      <vt:lpstr>Single Responsibility Principle</vt:lpstr>
      <vt:lpstr>Dependency Inversion Principle</vt:lpstr>
      <vt:lpstr>Dependency Inversion Principle – příklad</vt:lpstr>
      <vt:lpstr>Open-closed Principle</vt:lpstr>
      <vt:lpstr>Open-closed Principle – příklad</vt:lpstr>
      <vt:lpstr>Liskov substitution Principle</vt:lpstr>
      <vt:lpstr>Liskov substitution Principle – příklad</vt:lpstr>
      <vt:lpstr>Interface Segregation Principle</vt:lpstr>
      <vt:lpstr>Interface Segregation Principle – příklad</vt:lpstr>
      <vt:lpstr>Interface Segregation Principle – příklad</vt:lpstr>
      <vt:lpstr>Jak poznat non-SOLID kód?</vt:lpstr>
      <vt:lpstr>Diskuze</vt:lpstr>
      <vt:lpstr>Děkujeme za pozornost</vt:lpstr>
    </vt:vector>
  </TitlesOfParts>
  <Company>PROFINIT,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principy v OOP návrhu</dc:title>
  <dc:creator>Ulík Filip</dc:creator>
  <cp:lastModifiedBy>Ulík Filip</cp:lastModifiedBy>
  <cp:revision>3</cp:revision>
  <dcterms:created xsi:type="dcterms:W3CDTF">2017-04-06T08:03:49Z</dcterms:created>
  <dcterms:modified xsi:type="dcterms:W3CDTF">2017-04-10T14:29:35Z</dcterms:modified>
</cp:coreProperties>
</file>