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1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05" r:id="rId40"/>
    <p:sldId id="298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59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16365"/>
    <a:srgbClr val="77455A"/>
    <a:srgbClr val="BD3632"/>
    <a:srgbClr val="000000"/>
    <a:srgbClr val="7B2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EC25C-B4E9-458D-8E4B-2C06A129DA19}" type="datetimeFigureOut">
              <a:rPr lang="cs-CZ" smtClean="0"/>
              <a:pPr/>
              <a:t>21.12.2016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86F17-B5D0-472B-8745-C3F2BDEA3F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55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5960-3B90-44D2-8215-4958EF2BB466}" type="slidenum">
              <a:rPr lang="de-AT" smtClean="0"/>
              <a:pPr/>
              <a:t>19</a:t>
            </a:fld>
            <a:endParaRPr lang="de-A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F5960-3B90-44D2-8215-4958EF2BB466}" type="slidenum">
              <a:rPr lang="de-AT" smtClean="0"/>
              <a:pPr/>
              <a:t>35</a:t>
            </a:fld>
            <a:endParaRPr lang="de-A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lnSpc>
                <a:spcPct val="90000"/>
              </a:lnSpc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(tmavší varian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09200" y="2708920"/>
            <a:ext cx="6840000" cy="237626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lang="de-AT" sz="3600" b="0" kern="1200" dirty="0">
                <a:solidFill>
                  <a:schemeClr val="bg1"/>
                </a:solidFill>
                <a:latin typeface="+mj-lt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dirty="0" smtClean="0"/>
              <a:t>Název prezentace</a:t>
            </a:r>
            <a:endParaRPr lang="cs-CZ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9200" y="5949280"/>
            <a:ext cx="4680520" cy="2160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3600000">
              <a:lnSpc>
                <a:spcPts val="1800"/>
              </a:lnSpc>
              <a:spcBef>
                <a:spcPts val="0"/>
              </a:spcBef>
              <a:buNone/>
              <a:defRPr lang="de-AT" sz="1500" kern="1200" baseline="0" dirty="0">
                <a:solidFill>
                  <a:schemeClr val="bg1"/>
                </a:solidFill>
                <a:latin typeface="+mj-lt"/>
                <a:ea typeface="+mj-e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Jméno Příjmení, Jméno Příjmení</a:t>
            </a:r>
            <a:endParaRPr lang="cs-CZ" noProof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588224" y="5949280"/>
            <a:ext cx="1872208" cy="21602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r">
              <a:spcBef>
                <a:spcPts val="18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None/>
              <a:defRPr lang="en-US" sz="1500" b="0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08.01.2015</a:t>
            </a:r>
          </a:p>
        </p:txBody>
      </p:sp>
      <p:pic>
        <p:nvPicPr>
          <p:cNvPr id="8" name="Obrázek 7" descr="claim_logo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9200" y="1"/>
            <a:ext cx="1957500" cy="1910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prost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1411200"/>
            <a:ext cx="7560368" cy="518614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 lang="en-US" sz="1800" b="0" kern="1200" baseline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lang="cs-CZ" dirty="0" smtClean="0">
                <a:effectLst/>
                <a:latin typeface="Arial"/>
              </a:rPr>
              <a:t>Prostý text</a:t>
            </a:r>
            <a:endParaRPr lang="cs-CZ" noProof="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767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obsah (2 sloupce)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  <p:sp>
        <p:nvSpPr>
          <p:cNvPr id="18" name="TextovéPole 17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412777"/>
            <a:ext cx="3528392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smtClean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55976" y="1412777"/>
            <a:ext cx="3528392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278706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obsah (2 sloup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412777"/>
            <a:ext cx="3528392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55976" y="1412777"/>
            <a:ext cx="3528392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3527936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obsah (2 sloupce)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  <p:sp>
        <p:nvSpPr>
          <p:cNvPr id="14" name="TextovéPole 13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052737"/>
            <a:ext cx="3528392" cy="547260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smtClean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55976" y="1052737"/>
            <a:ext cx="3528392" cy="547260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130103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obsah (2 sloup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052737"/>
            <a:ext cx="3528392" cy="547260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55976" y="1052737"/>
            <a:ext cx="3528392" cy="547260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1244965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Prázdný slide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53318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Práz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6362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Prázdný slide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53318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Práz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6362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lide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31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(světlejší varian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09200" y="2709184"/>
            <a:ext cx="6840000" cy="237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lang="de-AT" sz="3600" b="0" kern="1200" dirty="0">
                <a:solidFill>
                  <a:schemeClr val="tx1"/>
                </a:solidFill>
                <a:latin typeface="+mj-lt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dirty="0" smtClean="0"/>
              <a:t>Název prezentace</a:t>
            </a:r>
            <a:endParaRPr lang="cs-CZ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9200" y="5950800"/>
            <a:ext cx="4860432" cy="2160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3600000">
              <a:lnSpc>
                <a:spcPts val="1800"/>
              </a:lnSpc>
              <a:spcBef>
                <a:spcPts val="0"/>
              </a:spcBef>
              <a:buNone/>
              <a:defRPr lang="de-AT" sz="1500" kern="1200" baseline="0" dirty="0">
                <a:solidFill>
                  <a:schemeClr val="tx1"/>
                </a:solidFill>
                <a:latin typeface="+mj-lt"/>
                <a:ea typeface="+mj-e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Jméno Příjmení, Jméno Příjmení</a:t>
            </a:r>
            <a:endParaRPr lang="cs-CZ" noProof="0"/>
          </a:p>
        </p:txBody>
      </p:sp>
      <p:pic>
        <p:nvPicPr>
          <p:cNvPr id="12" name="Obrázek 11" descr="logo_profinit_negative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16561" y="1052736"/>
            <a:ext cx="1688705" cy="260648"/>
          </a:xfrm>
          <a:prstGeom prst="rect">
            <a:avLst/>
          </a:prstGeom>
        </p:spPr>
      </p:pic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588224" y="5950800"/>
            <a:ext cx="1872208" cy="21602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r">
              <a:spcBef>
                <a:spcPts val="18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None/>
              <a:defRPr lang="en-US" sz="15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08.01.2015</a:t>
            </a:r>
          </a:p>
        </p:txBody>
      </p:sp>
      <p:pic>
        <p:nvPicPr>
          <p:cNvPr id="15" name="Obrázek 14" descr="claim_logo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9199" y="1"/>
            <a:ext cx="1957500" cy="1910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362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ze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 userDrawn="1"/>
        </p:nvGrpSpPr>
        <p:grpSpPr>
          <a:xfrm>
            <a:off x="2880000" y="1988840"/>
            <a:ext cx="2450121" cy="1800200"/>
            <a:chOff x="2841959" y="1916832"/>
            <a:chExt cx="2450121" cy="1800200"/>
          </a:xfrm>
        </p:grpSpPr>
        <p:pic>
          <p:nvPicPr>
            <p:cNvPr id="5" name="Obrázek 4" descr="ikona_bubble.emf"/>
            <p:cNvPicPr>
              <a:picLocks noChangeAspect="1"/>
            </p:cNvPicPr>
            <p:nvPr userDrawn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2841959" y="1916832"/>
              <a:ext cx="1584176" cy="1584176"/>
            </a:xfrm>
            <a:prstGeom prst="rect">
              <a:avLst/>
            </a:prstGeom>
          </p:spPr>
        </p:pic>
        <p:pic>
          <p:nvPicPr>
            <p:cNvPr id="7" name="Obrázek 6" descr="ikona_bubble.emf"/>
            <p:cNvPicPr>
              <a:picLocks noChangeAspect="1"/>
            </p:cNvPicPr>
            <p:nvPr userDrawn="1"/>
          </p:nvPicPr>
          <p:blipFill>
            <a:blip r:embed="rId2" cstate="print">
              <a:lum bright="30000"/>
            </a:blip>
            <a:stretch>
              <a:fillRect/>
            </a:stretch>
          </p:blipFill>
          <p:spPr>
            <a:xfrm flipH="1">
              <a:off x="3706055" y="2132856"/>
              <a:ext cx="1586025" cy="1584176"/>
            </a:xfrm>
            <a:prstGeom prst="rect">
              <a:avLst/>
            </a:prstGeom>
          </p:spPr>
        </p:pic>
      </p:grp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789040"/>
            <a:ext cx="7560840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de-AT" sz="3200" b="1" kern="1200" baseline="0" dirty="0">
                <a:solidFill>
                  <a:srgbClr val="BD3632"/>
                </a:solidFill>
                <a:latin typeface="+mj-lt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smtClean="0"/>
              <a:t>Nadpis slidu</a:t>
            </a:r>
            <a:endParaRPr lang="cs-CZ" noProof="0" dirty="0"/>
          </a:p>
        </p:txBody>
      </p:sp>
      <p:sp>
        <p:nvSpPr>
          <p:cNvPr id="4" name="TextovéPole 3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6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 userDrawn="1"/>
        </p:nvGrpSpPr>
        <p:grpSpPr>
          <a:xfrm>
            <a:off x="2880000" y="1988840"/>
            <a:ext cx="2450121" cy="1800200"/>
            <a:chOff x="2841959" y="1916832"/>
            <a:chExt cx="2450121" cy="1800200"/>
          </a:xfrm>
        </p:grpSpPr>
        <p:pic>
          <p:nvPicPr>
            <p:cNvPr id="5" name="Obrázek 4" descr="ikona_bubble.emf"/>
            <p:cNvPicPr>
              <a:picLocks noChangeAspect="1"/>
            </p:cNvPicPr>
            <p:nvPr userDrawn="1"/>
          </p:nvPicPr>
          <p:blipFill>
            <a:blip r:embed="rId2" cstate="print">
              <a:lum/>
            </a:blip>
            <a:stretch>
              <a:fillRect/>
            </a:stretch>
          </p:blipFill>
          <p:spPr>
            <a:xfrm>
              <a:off x="2841959" y="1916832"/>
              <a:ext cx="1584176" cy="1584176"/>
            </a:xfrm>
            <a:prstGeom prst="rect">
              <a:avLst/>
            </a:prstGeom>
          </p:spPr>
        </p:pic>
        <p:pic>
          <p:nvPicPr>
            <p:cNvPr id="6" name="Obrázek 5" descr="ikona_bubble.emf"/>
            <p:cNvPicPr>
              <a:picLocks noChangeAspect="1"/>
            </p:cNvPicPr>
            <p:nvPr userDrawn="1"/>
          </p:nvPicPr>
          <p:blipFill>
            <a:blip r:embed="rId2" cstate="print">
              <a:lum bright="30000"/>
            </a:blip>
            <a:stretch>
              <a:fillRect/>
            </a:stretch>
          </p:blipFill>
          <p:spPr>
            <a:xfrm flipH="1">
              <a:off x="3706055" y="2132856"/>
              <a:ext cx="1586025" cy="1584176"/>
            </a:xfrm>
            <a:prstGeom prst="rect">
              <a:avLst/>
            </a:prstGeom>
          </p:spPr>
        </p:pic>
      </p:grp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789040"/>
            <a:ext cx="7560840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de-AT" sz="3200" b="1" kern="1200" baseline="0" dirty="0">
                <a:solidFill>
                  <a:srgbClr val="BD3632"/>
                </a:solidFill>
                <a:latin typeface="+mj-lt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smtClean="0"/>
              <a:t>Nadpis slidu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8106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(tmavší varian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6442"/>
            <a:ext cx="9144000" cy="686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06000" y="2276872"/>
            <a:ext cx="6732944" cy="240231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lang="de-AT" sz="4200" b="0" kern="1200" dirty="0">
                <a:solidFill>
                  <a:schemeClr val="bg1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defRPr>
            </a:lvl1pPr>
          </a:lstStyle>
          <a:p>
            <a:r>
              <a:rPr lang="cs-CZ" noProof="0" smtClean="0"/>
              <a:t>Kapitola / chapter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2743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(tmavší varianta + identifika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6442"/>
            <a:ext cx="9144000" cy="686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06000" y="3114915"/>
            <a:ext cx="6732944" cy="240231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lang="de-AT" sz="4200" b="0" kern="1200" dirty="0">
                <a:solidFill>
                  <a:schemeClr val="bg1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defRPr>
            </a:lvl1pPr>
          </a:lstStyle>
          <a:p>
            <a:r>
              <a:rPr lang="cs-CZ" noProof="0" smtClean="0"/>
              <a:t>Kapitola / chapter</a:t>
            </a:r>
            <a:endParaRPr lang="cs-CZ" noProof="0" dirty="0"/>
          </a:p>
        </p:txBody>
      </p:sp>
      <p:sp>
        <p:nvSpPr>
          <p:cNvPr id="4" name="Elipsa 3"/>
          <p:cNvSpPr/>
          <p:nvPr userDrawn="1"/>
        </p:nvSpPr>
        <p:spPr>
          <a:xfrm>
            <a:off x="4067944" y="1196752"/>
            <a:ext cx="1008112" cy="1008112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b="1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0" y="1476016"/>
            <a:ext cx="1224136" cy="43204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ctr">
              <a:spcBef>
                <a:spcPts val="18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None/>
              <a:defRPr lang="en-US" sz="2800" b="1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2743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(světlá varian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 userDrawn="1"/>
        </p:nvGrpSpPr>
        <p:grpSpPr>
          <a:xfrm>
            <a:off x="0" y="-6442"/>
            <a:ext cx="9144000" cy="6864442"/>
            <a:chOff x="0" y="-6442"/>
            <a:chExt cx="9144000" cy="6864442"/>
          </a:xfrm>
        </p:grpSpPr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0" y="-6442"/>
              <a:ext cx="9144000" cy="6864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bdélník 3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>
                <a:alpha val="6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cs-CZ" b="1" smtClean="0"/>
            </a:p>
          </p:txBody>
        </p:sp>
      </p:grp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06000" y="2276872"/>
            <a:ext cx="6732944" cy="240231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lang="de-AT" sz="4200" b="0" kern="1200" dirty="0">
                <a:solidFill>
                  <a:schemeClr val="tx1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defRPr>
            </a:lvl1pPr>
          </a:lstStyle>
          <a:p>
            <a:r>
              <a:rPr lang="cs-CZ" noProof="0" smtClean="0"/>
              <a:t>Kapitola / chapter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2743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(světlá varianta + identifika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 userDrawn="1"/>
        </p:nvGrpSpPr>
        <p:grpSpPr>
          <a:xfrm>
            <a:off x="0" y="-6442"/>
            <a:ext cx="9144000" cy="6864442"/>
            <a:chOff x="0" y="-6442"/>
            <a:chExt cx="9144000" cy="6864442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0" y="-6442"/>
              <a:ext cx="9144000" cy="6864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bdélník 1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>
                <a:alpha val="65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cs-CZ" b="1" smtClean="0"/>
            </a:p>
          </p:txBody>
        </p:sp>
      </p:grpSp>
      <p:sp>
        <p:nvSpPr>
          <p:cNvPr id="4" name="Elipsa 3"/>
          <p:cNvSpPr/>
          <p:nvPr userDrawn="1"/>
        </p:nvSpPr>
        <p:spPr>
          <a:xfrm>
            <a:off x="4067944" y="1196752"/>
            <a:ext cx="1008112" cy="1008112"/>
          </a:xfrm>
          <a:prstGeom prst="ellipse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b="1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59932" y="1476016"/>
            <a:ext cx="1224136" cy="43204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ctr">
              <a:spcBef>
                <a:spcPts val="18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None/>
              <a:defRPr lang="en-US" sz="2800" b="1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1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05528" y="3114915"/>
            <a:ext cx="6732944" cy="240231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lang="de-AT" sz="4200" b="0" kern="1200" dirty="0">
                <a:solidFill>
                  <a:schemeClr val="tx1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defRPr>
            </a:lvl1pPr>
          </a:lstStyle>
          <a:p>
            <a:r>
              <a:rPr lang="cs-CZ" noProof="0" smtClean="0"/>
              <a:t>Kapitola / chapter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2743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za pozornost (end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bdélník 28"/>
          <p:cNvSpPr/>
          <p:nvPr userDrawn="1"/>
        </p:nvSpPr>
        <p:spPr>
          <a:xfrm>
            <a:off x="0" y="4986000"/>
            <a:ext cx="9144000" cy="1872000"/>
          </a:xfrm>
          <a:prstGeom prst="rect">
            <a:avLst/>
          </a:prstGeom>
          <a:solidFill>
            <a:srgbClr val="61636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71580" y="1268760"/>
            <a:ext cx="7200840" cy="266429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lang="de-AT" sz="4200" b="0" kern="1200" dirty="0">
                <a:solidFill>
                  <a:schemeClr val="bg1"/>
                </a:solidFill>
                <a:latin typeface="+mj-lt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smtClean="0"/>
              <a:t>Zadejte text</a:t>
            </a:r>
            <a:endParaRPr lang="cs-CZ" noProof="0" dirty="0"/>
          </a:p>
        </p:txBody>
      </p:sp>
      <p:pic>
        <p:nvPicPr>
          <p:cNvPr id="11" name="Obrázek 10" descr="ikona_land_phone_negative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3528" y="6201308"/>
            <a:ext cx="315000" cy="315000"/>
          </a:xfrm>
          <a:prstGeom prst="rect">
            <a:avLst/>
          </a:prstGeom>
        </p:spPr>
      </p:pic>
      <p:pic>
        <p:nvPicPr>
          <p:cNvPr id="12" name="Obrázek 11" descr="ikona_twitter_negative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48264" y="6201308"/>
            <a:ext cx="315000" cy="315000"/>
          </a:xfrm>
          <a:prstGeom prst="rect">
            <a:avLst/>
          </a:prstGeom>
        </p:spPr>
      </p:pic>
      <p:pic>
        <p:nvPicPr>
          <p:cNvPr id="13" name="Obrázek 12" descr="ikona_linkedin_negative.em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211960" y="6201308"/>
            <a:ext cx="315000" cy="315000"/>
          </a:xfrm>
          <a:prstGeom prst="rect">
            <a:avLst/>
          </a:prstGeom>
        </p:spPr>
      </p:pic>
      <p:pic>
        <p:nvPicPr>
          <p:cNvPr id="14" name="Obrázek 13" descr="ikona_globe_negative.em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339752" y="6201308"/>
            <a:ext cx="315000" cy="315000"/>
          </a:xfrm>
          <a:prstGeom prst="rect">
            <a:avLst/>
          </a:prstGeom>
        </p:spPr>
      </p:pic>
      <p:sp>
        <p:nvSpPr>
          <p:cNvPr id="16" name="TextovéPole 15"/>
          <p:cNvSpPr txBox="1"/>
          <p:nvPr userDrawn="1"/>
        </p:nvSpPr>
        <p:spPr>
          <a:xfrm>
            <a:off x="4716016" y="5220000"/>
            <a:ext cx="4104456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cs-CZ" sz="13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Profinit</a:t>
            </a:r>
            <a:r>
              <a:rPr lang="cs-CZ" sz="13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13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s.r.o.</a:t>
            </a:r>
            <a:br>
              <a:rPr lang="cs-CZ" sz="13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3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Tychonova 2,</a:t>
            </a:r>
            <a:r>
              <a:rPr lang="cs-CZ" sz="1300" b="0" baseline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160 </a:t>
            </a:r>
            <a:r>
              <a:rPr lang="cs-CZ" sz="13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00  </a:t>
            </a:r>
            <a:r>
              <a:rPr lang="cs-CZ" sz="13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Praha 6</a:t>
            </a:r>
            <a:endParaRPr lang="cs-CZ" sz="13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véPole 16"/>
          <p:cNvSpPr txBox="1"/>
          <p:nvPr userDrawn="1"/>
        </p:nvSpPr>
        <p:spPr>
          <a:xfrm>
            <a:off x="755576" y="6192000"/>
            <a:ext cx="122413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Telefon</a:t>
            </a:r>
            <a:b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+ 420 224 316 016</a:t>
            </a:r>
            <a:endParaRPr lang="cs-CZ" sz="11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 userDrawn="1"/>
        </p:nvSpPr>
        <p:spPr>
          <a:xfrm>
            <a:off x="2771800" y="6192000"/>
            <a:ext cx="100811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</a:t>
            </a:r>
            <a:b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www.profinit.eu</a:t>
            </a:r>
            <a:endParaRPr lang="cs-CZ" sz="11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ovéPole 18"/>
          <p:cNvSpPr txBox="1"/>
          <p:nvPr userDrawn="1"/>
        </p:nvSpPr>
        <p:spPr>
          <a:xfrm>
            <a:off x="4644008" y="6192000"/>
            <a:ext cx="187220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LinkedIn</a:t>
            </a:r>
            <a:b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linkedin.com/company/profinit</a:t>
            </a:r>
            <a:endParaRPr lang="cs-CZ" sz="11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ovéPole 19"/>
          <p:cNvSpPr txBox="1"/>
          <p:nvPr userDrawn="1"/>
        </p:nvSpPr>
        <p:spPr>
          <a:xfrm>
            <a:off x="7380312" y="6192000"/>
            <a:ext cx="144016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Twitter</a:t>
            </a:r>
            <a:b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twitter.com/Profinit_EU</a:t>
            </a:r>
            <a:endParaRPr lang="cs-CZ" sz="11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Přímá spojovací čára 24"/>
          <p:cNvCxnSpPr/>
          <p:nvPr userDrawn="1"/>
        </p:nvCxnSpPr>
        <p:spPr>
          <a:xfrm>
            <a:off x="323528" y="5904000"/>
            <a:ext cx="8496944" cy="0"/>
          </a:xfrm>
          <a:prstGeom prst="line">
            <a:avLst/>
          </a:prstGeom>
          <a:ln>
            <a:solidFill>
              <a:srgbClr val="FFFFFF">
                <a:alpha val="1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Obrázek 26" descr="logo_profinit_negative.wm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23527" y="5346000"/>
            <a:ext cx="1399599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5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504" y="116632"/>
            <a:ext cx="7704856" cy="6167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de-AT" sz="2800" b="1" kern="1200" dirty="0">
                <a:solidFill>
                  <a:srgbClr val="792928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en-US" dirty="0" smtClean="0"/>
              <a:t>AGENDA</a:t>
            </a:r>
            <a:endParaRPr lang="de-AT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94" y="1196974"/>
            <a:ext cx="8713092" cy="525636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C00000"/>
              </a:buClr>
              <a:buFont typeface="Courier New" pitchFamily="49" charset="0"/>
              <a:buChar char="o"/>
              <a:defRPr lang="en-US" sz="18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C00000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buClr>
                <a:srgbClr val="C00000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buClr>
                <a:srgbClr val="C00000"/>
              </a:buClr>
              <a:defRPr lang="en-US" sz="18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buClr>
                <a:srgbClr val="C00000"/>
              </a:buClr>
              <a:buFont typeface="Arial" pitchFamily="34" charset="0"/>
              <a:buChar char="•"/>
              <a:defRPr lang="de-AT" sz="18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buClr>
                <a:srgbClr val="C00000"/>
              </a:buClr>
              <a:buFont typeface="Arial" pitchFamily="34" charset="0"/>
              <a:buChar char="–"/>
              <a:defRPr sz="1800">
                <a:solidFill>
                  <a:srgbClr val="616365"/>
                </a:solidFill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  <a:p>
            <a:pPr lvl="5"/>
            <a:r>
              <a:rPr lang="cs-CZ" dirty="0" smtClean="0"/>
              <a:t>Šestá úroveň</a:t>
            </a:r>
          </a:p>
        </p:txBody>
      </p:sp>
      <p:sp>
        <p:nvSpPr>
          <p:cNvPr id="27" name="Date Placeholder 2"/>
          <p:cNvSpPr>
            <a:spLocks noGrp="1"/>
          </p:cNvSpPr>
          <p:nvPr>
            <p:ph type="dt" sz="half" idx="10"/>
          </p:nvPr>
        </p:nvSpPr>
        <p:spPr>
          <a:xfrm>
            <a:off x="139171" y="6597352"/>
            <a:ext cx="2133600" cy="247691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AT" dirty="0" smtClean="0"/>
              <a:t>Date</a:t>
            </a:r>
            <a:endParaRPr lang="de-AT" dirty="0"/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97352"/>
            <a:ext cx="2895600" cy="247691"/>
          </a:xfrm>
          <a:prstGeom prst="rect">
            <a:avLst/>
          </a:prstGeom>
        </p:spPr>
        <p:txBody>
          <a:bodyPr/>
          <a:lstStyle>
            <a:lvl1pPr algn="ctr">
              <a:defRPr lang="de-AT" sz="9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AT" dirty="0" err="1" smtClean="0"/>
              <a:t>Confidential</a:t>
            </a:r>
            <a:endParaRPr lang="de-AT" dirty="0"/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59134" y="6597352"/>
            <a:ext cx="2133600" cy="247691"/>
          </a:xfrm>
          <a:prstGeom prst="rect">
            <a:avLst/>
          </a:prstGeom>
        </p:spPr>
        <p:txBody>
          <a:bodyPr/>
          <a:lstStyle>
            <a:lvl1pPr algn="r">
              <a:defRPr lang="de-AT" sz="900" smtClean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AT" dirty="0" err="1" smtClean="0"/>
              <a:t>No</a:t>
            </a:r>
            <a:r>
              <a:rPr lang="de-AT" dirty="0" smtClean="0"/>
              <a:t>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44858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 descr="RZ_NFG_Muster_RGB_150a.jpg"/>
          <p:cNvPicPr>
            <a:picLocks noChangeAspect="1"/>
          </p:cNvPicPr>
          <p:nvPr userDrawn="1"/>
        </p:nvPicPr>
        <p:blipFill>
          <a:blip r:embed="rId2" cstate="print"/>
          <a:srcRect l="1691" t="5534" r="789" b="1926"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1"/>
          <p:cNvSpPr/>
          <p:nvPr userDrawn="1"/>
        </p:nvSpPr>
        <p:spPr>
          <a:xfrm>
            <a:off x="0" y="2007411"/>
            <a:ext cx="5223389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82" tIns="32141" rIns="64282" bIns="32141" anchor="ctr"/>
          <a:lstStyle/>
          <a:p>
            <a:pPr algn="ctr" defTabSz="457144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2132856"/>
            <a:ext cx="4680520" cy="309634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lang="de-AT" sz="5400" kern="1200" dirty="0">
                <a:solidFill>
                  <a:srgbClr val="616365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dirty="0" smtClean="0"/>
              <a:t>“Chapter”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118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obsah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412777"/>
            <a:ext cx="7560840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smtClean="0"/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97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412777"/>
            <a:ext cx="7560840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508449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obsah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052737"/>
            <a:ext cx="7560840" cy="547260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2513932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528" y="1052735"/>
            <a:ext cx="7560840" cy="547260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›"/>
              <a:defRPr lang="en-US" sz="19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5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80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4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20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212454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prostý text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1051200"/>
            <a:ext cx="7560000" cy="547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 lang="en-US" sz="1800" b="0" kern="1200" baseline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lang="cs-CZ" dirty="0" smtClean="0">
                <a:effectLst/>
                <a:latin typeface="Arial"/>
              </a:rPr>
              <a:t>Prostý text</a:t>
            </a:r>
            <a:endParaRPr lang="cs-CZ" noProof="0" dirty="0" smtClean="0"/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767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prost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1051200"/>
            <a:ext cx="7560000" cy="547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 lang="en-US" sz="1800" b="0" kern="1200" baseline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lang="cs-CZ" dirty="0" smtClean="0">
                <a:effectLst/>
                <a:latin typeface="Arial"/>
              </a:rPr>
              <a:t>Prostý text</a:t>
            </a:r>
            <a:endParaRPr lang="cs-CZ" noProof="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3600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767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prostý text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 userDrawn="1"/>
        </p:nvSpPr>
        <p:spPr>
          <a:xfrm>
            <a:off x="8442488" y="6381328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1411200"/>
            <a:ext cx="7560368" cy="518614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 lang="en-US" sz="1800" b="0" kern="1200" baseline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lang="cs-CZ" dirty="0" smtClean="0">
                <a:effectLst/>
                <a:latin typeface="Arial"/>
              </a:rPr>
              <a:t>Prostý text</a:t>
            </a:r>
            <a:endParaRPr lang="cs-CZ" noProof="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332657"/>
            <a:ext cx="7560840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chemeClr val="tx2"/>
                </a:solidFill>
                <a:latin typeface="+mj-lt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767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1" cstate="print"/>
          <a:srcRect l="788" r="89374"/>
          <a:stretch>
            <a:fillRect/>
          </a:stretch>
        </p:blipFill>
        <p:spPr bwMode="auto">
          <a:xfrm>
            <a:off x="8244408" y="0"/>
            <a:ext cx="8995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logo_profinit_negative.wmf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 rot="16200000">
            <a:off x="7976787" y="988043"/>
            <a:ext cx="1484442" cy="2291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80" r:id="rId8"/>
    <p:sldLayoutId id="2147483681" r:id="rId9"/>
    <p:sldLayoutId id="2147483682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85" r:id="rId17"/>
    <p:sldLayoutId id="2147483686" r:id="rId18"/>
    <p:sldLayoutId id="2147483683" r:id="rId19"/>
    <p:sldLayoutId id="2147483684" r:id="rId20"/>
    <p:sldLayoutId id="2147483667" r:id="rId21"/>
    <p:sldLayoutId id="2147483688" r:id="rId22"/>
    <p:sldLayoutId id="2147483668" r:id="rId23"/>
    <p:sldLayoutId id="2147483687" r:id="rId24"/>
    <p:sldLayoutId id="2147483690" r:id="rId25"/>
    <p:sldLayoutId id="2147483691" r:id="rId26"/>
    <p:sldLayoutId id="2147483674" r:id="rId27"/>
    <p:sldLayoutId id="2147483692" r:id="rId28"/>
    <p:sldLayoutId id="2147483693" r:id="rId2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dbunit.sourceforge.net/" TargetMode="External"/><Relationship Id="rId13" Type="http://schemas.openxmlformats.org/officeDocument/2006/relationships/hyperlink" Target="http://jakarta.apache.org/jmeter/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://www.easymock.org/" TargetMode="External"/><Relationship Id="rId12" Type="http://schemas.openxmlformats.org/officeDocument/2006/relationships/hyperlink" Target="http://selenium.openqa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://www.jmock.org/" TargetMode="External"/><Relationship Id="rId11" Type="http://schemas.openxmlformats.org/officeDocument/2006/relationships/hyperlink" Target="http://clarkware.com/software/JDepend.html" TargetMode="External"/><Relationship Id="rId5" Type="http://schemas.openxmlformats.org/officeDocument/2006/relationships/hyperlink" Target="http://testng.org/" TargetMode="External"/><Relationship Id="rId15" Type="http://schemas.openxmlformats.org/officeDocument/2006/relationships/hyperlink" Target="http://www.compuware.com/products/qacenter/qaload.htm" TargetMode="External"/><Relationship Id="rId10" Type="http://schemas.openxmlformats.org/officeDocument/2006/relationships/hyperlink" Target="http://pmd.sourceforge.net/" TargetMode="External"/><Relationship Id="rId4" Type="http://schemas.openxmlformats.org/officeDocument/2006/relationships/hyperlink" Target="http://www.junit.org/" TargetMode="External"/><Relationship Id="rId9" Type="http://schemas.openxmlformats.org/officeDocument/2006/relationships/hyperlink" Target="http://findbugs.sourceforge.net/" TargetMode="External"/><Relationship Id="rId14" Type="http://schemas.openxmlformats.org/officeDocument/2006/relationships/hyperlink" Target="http://sourceforge.net/projects/dieseltest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et.com/" TargetMode="External"/><Relationship Id="rId2" Type="http://schemas.openxmlformats.org/officeDocument/2006/relationships/hyperlink" Target="http://www.bugnet.com/" TargetMode="Externa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://www.winfiles.com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Testování</a:t>
            </a:r>
            <a:endParaRPr lang="cs-CZ" dirty="0"/>
          </a:p>
        </p:txBody>
      </p:sp>
      <p:sp>
        <p:nvSpPr>
          <p:cNvPr id="13" name="Podnadpis 12"/>
          <p:cNvSpPr>
            <a:spLocks noGrp="1"/>
          </p:cNvSpPr>
          <p:nvPr>
            <p:ph type="subTitle" idx="1"/>
          </p:nvPr>
        </p:nvSpPr>
        <p:spPr/>
        <p:txBody>
          <a:bodyPr anchor="b" anchorCtr="0"/>
          <a:lstStyle/>
          <a:p>
            <a:r>
              <a:rPr lang="cs-CZ" dirty="0" smtClean="0"/>
              <a:t>Tomáš Krátký, Bohumír Zoubek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 anchor="b" anchorCtr="0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196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testů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152494" y="1196975"/>
            <a:ext cx="8713092" cy="1295921"/>
          </a:xfrm>
        </p:spPr>
        <p:txBody>
          <a:bodyPr/>
          <a:lstStyle/>
          <a:p>
            <a:r>
              <a:rPr lang="cs-CZ" b="1" dirty="0" smtClean="0"/>
              <a:t>Tři různé dimenze</a:t>
            </a:r>
          </a:p>
          <a:p>
            <a:pPr lvl="1"/>
            <a:r>
              <a:rPr lang="cs-CZ" b="1" u="sng" dirty="0" smtClean="0"/>
              <a:t>co</a:t>
            </a:r>
            <a:r>
              <a:rPr lang="cs-CZ" b="1" dirty="0" smtClean="0"/>
              <a:t> </a:t>
            </a:r>
            <a:r>
              <a:rPr lang="cs-CZ" dirty="0" smtClean="0"/>
              <a:t>testujeme za konfigurační jednotku</a:t>
            </a:r>
          </a:p>
          <a:p>
            <a:pPr lvl="1"/>
            <a:r>
              <a:rPr lang="cs-CZ" dirty="0" smtClean="0"/>
              <a:t>jaký </a:t>
            </a:r>
            <a:r>
              <a:rPr lang="cs-CZ" b="1" u="sng" dirty="0" smtClean="0"/>
              <a:t>aspekt</a:t>
            </a:r>
            <a:r>
              <a:rPr lang="cs-CZ" dirty="0" smtClean="0"/>
              <a:t> konfigurační jednotky testujeme</a:t>
            </a:r>
          </a:p>
          <a:p>
            <a:pPr lvl="1"/>
            <a:r>
              <a:rPr lang="cs-CZ" dirty="0" smtClean="0"/>
              <a:t>s jakým </a:t>
            </a:r>
            <a:r>
              <a:rPr lang="cs-CZ" b="1" u="sng" dirty="0" smtClean="0"/>
              <a:t>cílem</a:t>
            </a:r>
            <a:r>
              <a:rPr lang="cs-CZ" dirty="0" smtClean="0"/>
              <a:t> testujeme</a:t>
            </a:r>
            <a:endParaRPr lang="cs-CZ" dirty="0"/>
          </a:p>
        </p:txBody>
      </p:sp>
      <p:sp>
        <p:nvSpPr>
          <p:cNvPr id="11" name="Čárový popisek 2 10"/>
          <p:cNvSpPr/>
          <p:nvPr/>
        </p:nvSpPr>
        <p:spPr>
          <a:xfrm>
            <a:off x="683568" y="3068960"/>
            <a:ext cx="2160240" cy="2448272"/>
          </a:xfrm>
          <a:prstGeom prst="borderCallout2">
            <a:avLst>
              <a:gd name="adj1" fmla="val 18750"/>
              <a:gd name="adj2" fmla="val -8333"/>
              <a:gd name="adj3" fmla="val 10747"/>
              <a:gd name="adj4" fmla="val -21706"/>
              <a:gd name="adj5" fmla="val -55213"/>
              <a:gd name="adj6" fmla="val 10652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cs-CZ" sz="1600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Unit testy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cs-CZ" sz="1600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Integrační testy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cs-CZ" sz="1600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Systémové testy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cs-CZ" sz="1600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Akceptační testy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Uživatelské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Operační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algn="ctr"/>
            <a:endParaRPr lang="cs-CZ" dirty="0"/>
          </a:p>
        </p:txBody>
      </p:sp>
      <p:sp>
        <p:nvSpPr>
          <p:cNvPr id="12" name="Čárový popisek 2 11"/>
          <p:cNvSpPr/>
          <p:nvPr/>
        </p:nvSpPr>
        <p:spPr>
          <a:xfrm>
            <a:off x="3419872" y="3645024"/>
            <a:ext cx="2160240" cy="1296144"/>
          </a:xfrm>
          <a:prstGeom prst="borderCallout2">
            <a:avLst>
              <a:gd name="adj1" fmla="val -3481"/>
              <a:gd name="adj2" fmla="val 3761"/>
              <a:gd name="adj3" fmla="val -34535"/>
              <a:gd name="adj4" fmla="val -7596"/>
              <a:gd name="adj5" fmla="val -90888"/>
              <a:gd name="adj6" fmla="val -68967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cs-CZ" sz="1600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Regresní testy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cs-CZ" sz="1600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Kvalifikační testy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cs-CZ" sz="1600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algn="ctr"/>
            <a:endParaRPr lang="cs-CZ" sz="1600" dirty="0"/>
          </a:p>
        </p:txBody>
      </p:sp>
      <p:sp>
        <p:nvSpPr>
          <p:cNvPr id="7" name="Zaoblený obdélník 6"/>
          <p:cNvSpPr/>
          <p:nvPr/>
        </p:nvSpPr>
        <p:spPr>
          <a:xfrm>
            <a:off x="827584" y="4005064"/>
            <a:ext cx="2232248" cy="115212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Kruhová šipka 7"/>
          <p:cNvSpPr/>
          <p:nvPr/>
        </p:nvSpPr>
        <p:spPr>
          <a:xfrm rot="21341301" flipV="1">
            <a:off x="2816038" y="4387571"/>
            <a:ext cx="1310346" cy="1226155"/>
          </a:xfrm>
          <a:prstGeom prst="circularArrow">
            <a:avLst>
              <a:gd name="adj1" fmla="val 12500"/>
              <a:gd name="adj2" fmla="val 1030249"/>
              <a:gd name="adj3" fmla="val 20457681"/>
              <a:gd name="adj4" fmla="val 12125292"/>
              <a:gd name="adj5" fmla="val 10832"/>
            </a:avLst>
          </a:prstGeom>
          <a:solidFill>
            <a:schemeClr val="accent2">
              <a:lumMod val="7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75856" y="551723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cs-CZ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Čárový popisek 2 12"/>
          <p:cNvSpPr/>
          <p:nvPr/>
        </p:nvSpPr>
        <p:spPr>
          <a:xfrm>
            <a:off x="5796136" y="1988840"/>
            <a:ext cx="2376264" cy="2160240"/>
          </a:xfrm>
          <a:prstGeom prst="borderCallout2">
            <a:avLst>
              <a:gd name="adj1" fmla="val 32534"/>
              <a:gd name="adj2" fmla="val -5813"/>
              <a:gd name="adj3" fmla="val 33868"/>
              <a:gd name="adj4" fmla="val -45894"/>
              <a:gd name="adj5" fmla="val 5957"/>
              <a:gd name="adj6" fmla="val -161021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cs-CZ" sz="1600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Funkční testy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cs-CZ" sz="1600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Výkonové testy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cs-CZ" sz="1600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Bezpečnostní testy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cs-CZ" sz="1600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Testy dostupnosti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cs-CZ" sz="1600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Testy spolehlivosti</a:t>
            </a:r>
          </a:p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cs-CZ" sz="1600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algn="ctr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9288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  <p:bldP spid="8" grpId="0" animBg="1"/>
      <p:bldP spid="9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Testy na projektu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38706" y="1507370"/>
            <a:ext cx="7893734" cy="4585926"/>
            <a:chOff x="771" y="998"/>
            <a:chExt cx="5488" cy="2812"/>
          </a:xfrm>
        </p:grpSpPr>
        <p:sp>
          <p:nvSpPr>
            <p:cNvPr id="16390" name="AutoShape 4"/>
            <p:cNvSpPr>
              <a:spLocks noChangeAspect="1" noChangeArrowheads="1" noTextEdit="1"/>
            </p:cNvSpPr>
            <p:nvPr/>
          </p:nvSpPr>
          <p:spPr bwMode="auto">
            <a:xfrm>
              <a:off x="771" y="1179"/>
              <a:ext cx="5013" cy="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391" name="Rectangle 5"/>
            <p:cNvSpPr>
              <a:spLocks noChangeArrowheads="1"/>
            </p:cNvSpPr>
            <p:nvPr/>
          </p:nvSpPr>
          <p:spPr bwMode="auto">
            <a:xfrm>
              <a:off x="1124" y="1390"/>
              <a:ext cx="915" cy="5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1" tIns="45716" rIns="91431" bIns="45716"/>
            <a:lstStyle/>
            <a:p>
              <a:r>
                <a:rPr lang="cs-CZ" sz="1200" dirty="0">
                  <a:cs typeface="Times New Roman" pitchFamily="18" charset="0"/>
                </a:rPr>
                <a:t>Vývojová platforma</a:t>
              </a:r>
            </a:p>
          </p:txBody>
        </p:sp>
        <p:sp>
          <p:nvSpPr>
            <p:cNvPr id="16392" name="Rectangle 6"/>
            <p:cNvSpPr>
              <a:spLocks noChangeArrowheads="1"/>
            </p:cNvSpPr>
            <p:nvPr/>
          </p:nvSpPr>
          <p:spPr bwMode="auto">
            <a:xfrm>
              <a:off x="4433" y="1390"/>
              <a:ext cx="914" cy="5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1" tIns="45716" rIns="91431" bIns="45716"/>
            <a:lstStyle/>
            <a:p>
              <a:r>
                <a:rPr lang="cs-CZ" sz="1200" dirty="0">
                  <a:cs typeface="Times New Roman" pitchFamily="18" charset="0"/>
                </a:rPr>
                <a:t>Integrační platforma</a:t>
              </a:r>
            </a:p>
          </p:txBody>
        </p:sp>
        <p:sp>
          <p:nvSpPr>
            <p:cNvPr id="16393" name="Rectangle 7"/>
            <p:cNvSpPr>
              <a:spLocks noChangeArrowheads="1"/>
            </p:cNvSpPr>
            <p:nvPr/>
          </p:nvSpPr>
          <p:spPr bwMode="auto">
            <a:xfrm>
              <a:off x="4433" y="3300"/>
              <a:ext cx="916" cy="5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1" tIns="45716" rIns="91431" bIns="45716"/>
            <a:lstStyle/>
            <a:p>
              <a:r>
                <a:rPr lang="cs-CZ" sz="1200" dirty="0"/>
                <a:t>Testovací platforma</a:t>
              </a:r>
              <a:endParaRPr lang="cs-CZ" sz="1200" dirty="0">
                <a:latin typeface="Arial Unicode MS" pitchFamily="34" charset="-128"/>
              </a:endParaRPr>
            </a:p>
          </p:txBody>
        </p:sp>
        <p:cxnSp>
          <p:nvCxnSpPr>
            <p:cNvPr id="16394" name="AutoShape 8"/>
            <p:cNvCxnSpPr>
              <a:cxnSpLocks noChangeShapeType="1"/>
            </p:cNvCxnSpPr>
            <p:nvPr/>
          </p:nvCxnSpPr>
          <p:spPr bwMode="auto">
            <a:xfrm flipV="1">
              <a:off x="2039" y="1643"/>
              <a:ext cx="890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395" name="AutoShape 9"/>
            <p:cNvCxnSpPr>
              <a:cxnSpLocks noChangeShapeType="1"/>
            </p:cNvCxnSpPr>
            <p:nvPr/>
          </p:nvCxnSpPr>
          <p:spPr bwMode="auto">
            <a:xfrm flipH="1" flipV="1">
              <a:off x="3530" y="1643"/>
              <a:ext cx="903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396" name="AutoShape 10"/>
            <p:cNvCxnSpPr>
              <a:cxnSpLocks noChangeShapeType="1"/>
              <a:endCxn id="16393" idx="0"/>
            </p:cNvCxnSpPr>
            <p:nvPr/>
          </p:nvCxnSpPr>
          <p:spPr bwMode="auto">
            <a:xfrm>
              <a:off x="4890" y="1903"/>
              <a:ext cx="1" cy="13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397" name="AutoShape 11"/>
            <p:cNvCxnSpPr>
              <a:cxnSpLocks noChangeShapeType="1"/>
            </p:cNvCxnSpPr>
            <p:nvPr/>
          </p:nvCxnSpPr>
          <p:spPr bwMode="auto">
            <a:xfrm rot="10800000" flipH="1" flipV="1">
              <a:off x="1124" y="1645"/>
              <a:ext cx="458" cy="255"/>
            </a:xfrm>
            <a:prstGeom prst="curvedConnector4">
              <a:avLst>
                <a:gd name="adj1" fmla="val -43796"/>
                <a:gd name="adj2" fmla="val 179296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398" name="AutoShape 12"/>
            <p:cNvSpPr>
              <a:spLocks noChangeArrowheads="1"/>
            </p:cNvSpPr>
            <p:nvPr/>
          </p:nvSpPr>
          <p:spPr bwMode="auto">
            <a:xfrm>
              <a:off x="2929" y="1289"/>
              <a:ext cx="601" cy="707"/>
            </a:xfrm>
            <a:prstGeom prst="can">
              <a:avLst>
                <a:gd name="adj" fmla="val 2801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399" name="Text Box 13"/>
            <p:cNvSpPr txBox="1">
              <a:spLocks noChangeArrowheads="1"/>
            </p:cNvSpPr>
            <p:nvPr/>
          </p:nvSpPr>
          <p:spPr bwMode="auto">
            <a:xfrm>
              <a:off x="3029" y="1491"/>
              <a:ext cx="401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1" tIns="45716" rIns="91431" bIns="45716"/>
            <a:lstStyle/>
            <a:p>
              <a:r>
                <a:rPr lang="cs-CZ" sz="1200" dirty="0"/>
                <a:t>SCM</a:t>
              </a:r>
            </a:p>
          </p:txBody>
        </p:sp>
        <p:sp>
          <p:nvSpPr>
            <p:cNvPr id="16400" name="Text Box 14"/>
            <p:cNvSpPr txBox="1">
              <a:spLocks noChangeArrowheads="1"/>
            </p:cNvSpPr>
            <p:nvPr/>
          </p:nvSpPr>
          <p:spPr bwMode="auto">
            <a:xfrm>
              <a:off x="823" y="2199"/>
              <a:ext cx="70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cs-CZ" sz="1200" dirty="0">
                  <a:cs typeface="Times New Roman" pitchFamily="18" charset="0"/>
                </a:rPr>
                <a:t>Lokální vývoj</a:t>
              </a:r>
            </a:p>
          </p:txBody>
        </p:sp>
        <p:sp>
          <p:nvSpPr>
            <p:cNvPr id="16401" name="Text Box 15"/>
            <p:cNvSpPr txBox="1">
              <a:spLocks noChangeArrowheads="1"/>
            </p:cNvSpPr>
            <p:nvPr/>
          </p:nvSpPr>
          <p:spPr bwMode="auto">
            <a:xfrm>
              <a:off x="2189" y="1760"/>
              <a:ext cx="602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cs-CZ" sz="1200" dirty="0"/>
                <a:t>Pravidelný </a:t>
              </a:r>
              <a:r>
                <a:rPr lang="en-US" sz="1200" dirty="0"/>
                <a:t>commit</a:t>
              </a:r>
              <a:endParaRPr lang="en-US" sz="1200" dirty="0">
                <a:latin typeface="Arial Unicode MS" pitchFamily="34" charset="-128"/>
              </a:endParaRPr>
            </a:p>
          </p:txBody>
        </p:sp>
        <p:sp>
          <p:nvSpPr>
            <p:cNvPr id="16402" name="Text Box 16"/>
            <p:cNvSpPr txBox="1">
              <a:spLocks noChangeArrowheads="1"/>
            </p:cNvSpPr>
            <p:nvPr/>
          </p:nvSpPr>
          <p:spPr bwMode="auto">
            <a:xfrm>
              <a:off x="3703" y="1713"/>
              <a:ext cx="602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cs-CZ" sz="1200" dirty="0"/>
                <a:t>Pravidelný </a:t>
              </a:r>
              <a:r>
                <a:rPr lang="en-US" sz="1200" dirty="0"/>
                <a:t>build</a:t>
              </a:r>
              <a:endParaRPr lang="en-US" sz="1200" dirty="0">
                <a:latin typeface="Arial Unicode MS" pitchFamily="34" charset="-128"/>
              </a:endParaRPr>
            </a:p>
          </p:txBody>
        </p:sp>
        <p:sp>
          <p:nvSpPr>
            <p:cNvPr id="16403" name="Oval 17"/>
            <p:cNvSpPr>
              <a:spLocks noChangeArrowheads="1"/>
            </p:cNvSpPr>
            <p:nvPr/>
          </p:nvSpPr>
          <p:spPr bwMode="auto">
            <a:xfrm>
              <a:off x="3940" y="998"/>
              <a:ext cx="1939" cy="1192"/>
            </a:xfrm>
            <a:prstGeom prst="ellipse">
              <a:avLst/>
            </a:prstGeom>
            <a:solidFill>
              <a:srgbClr val="800000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404" name="Text Box 18"/>
            <p:cNvSpPr txBox="1">
              <a:spLocks noChangeArrowheads="1"/>
            </p:cNvSpPr>
            <p:nvPr/>
          </p:nvSpPr>
          <p:spPr bwMode="auto">
            <a:xfrm>
              <a:off x="3892" y="1093"/>
              <a:ext cx="207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1" tIns="45716" rIns="91431" bIns="45716">
              <a:spAutoFit/>
            </a:bodyPr>
            <a:lstStyle/>
            <a:p>
              <a:r>
                <a:rPr lang="en-US" sz="1200" dirty="0">
                  <a:latin typeface="Arial Unicode MS" pitchFamily="34" charset="-128"/>
                </a:rPr>
                <a:t>Smoke testing, Continuous Integration</a:t>
              </a:r>
            </a:p>
          </p:txBody>
        </p:sp>
        <p:sp>
          <p:nvSpPr>
            <p:cNvPr id="16405" name="Line 19"/>
            <p:cNvSpPr>
              <a:spLocks noChangeShapeType="1"/>
            </p:cNvSpPr>
            <p:nvPr/>
          </p:nvSpPr>
          <p:spPr bwMode="auto">
            <a:xfrm flipH="1">
              <a:off x="2379" y="3571"/>
              <a:ext cx="2033" cy="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06" name="Text Box 20"/>
            <p:cNvSpPr txBox="1">
              <a:spLocks noChangeArrowheads="1"/>
            </p:cNvSpPr>
            <p:nvPr/>
          </p:nvSpPr>
          <p:spPr bwMode="auto">
            <a:xfrm>
              <a:off x="2886" y="3329"/>
              <a:ext cx="787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1" tIns="45716" rIns="91431" bIns="45716">
              <a:spAutoFit/>
            </a:bodyPr>
            <a:lstStyle/>
            <a:p>
              <a:r>
                <a:rPr lang="cs-CZ">
                  <a:latin typeface="Arial Unicode MS" pitchFamily="34" charset="-128"/>
                </a:rPr>
                <a:t>dodávka</a:t>
              </a:r>
            </a:p>
          </p:txBody>
        </p:sp>
        <p:sp>
          <p:nvSpPr>
            <p:cNvPr id="16407" name="Text Box 21"/>
            <p:cNvSpPr txBox="1">
              <a:spLocks noChangeArrowheads="1"/>
            </p:cNvSpPr>
            <p:nvPr/>
          </p:nvSpPr>
          <p:spPr bwMode="auto">
            <a:xfrm>
              <a:off x="1718" y="2317"/>
              <a:ext cx="1109" cy="305"/>
            </a:xfrm>
            <a:prstGeom prst="rect">
              <a:avLst/>
            </a:prstGeom>
            <a:solidFill>
              <a:srgbClr val="FFCC99">
                <a:alpha val="3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1" tIns="45716" rIns="91431" bIns="45716">
              <a:spAutoFit/>
            </a:bodyPr>
            <a:lstStyle/>
            <a:p>
              <a:pPr algn="ctr"/>
              <a:r>
                <a:rPr lang="cs-CZ" sz="1200" dirty="0">
                  <a:latin typeface="Arial Unicode MS" pitchFamily="34" charset="-128"/>
                </a:rPr>
                <a:t>Povinná sada testů</a:t>
              </a:r>
            </a:p>
            <a:p>
              <a:pPr algn="ctr"/>
              <a:r>
                <a:rPr lang="cs-CZ" sz="1200" dirty="0">
                  <a:latin typeface="Arial Unicode MS" pitchFamily="34" charset="-128"/>
                </a:rPr>
                <a:t>(krátké a rychlé)</a:t>
              </a:r>
            </a:p>
          </p:txBody>
        </p:sp>
        <p:sp>
          <p:nvSpPr>
            <p:cNvPr id="16408" name="Text Box 22"/>
            <p:cNvSpPr txBox="1">
              <a:spLocks noChangeArrowheads="1"/>
            </p:cNvSpPr>
            <p:nvPr/>
          </p:nvSpPr>
          <p:spPr bwMode="auto">
            <a:xfrm>
              <a:off x="3297" y="2396"/>
              <a:ext cx="1223" cy="305"/>
            </a:xfrm>
            <a:prstGeom prst="rect">
              <a:avLst/>
            </a:prstGeom>
            <a:solidFill>
              <a:srgbClr val="FFCC99">
                <a:alpha val="3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1" tIns="45716" rIns="91431" bIns="45716">
              <a:spAutoFit/>
            </a:bodyPr>
            <a:lstStyle/>
            <a:p>
              <a:pPr algn="ctr"/>
              <a:r>
                <a:rPr lang="cs-CZ" sz="1200" dirty="0">
                  <a:latin typeface="Arial Unicode MS" pitchFamily="34" charset="-128"/>
                </a:rPr>
                <a:t>Všechny automatické</a:t>
              </a:r>
            </a:p>
            <a:p>
              <a:pPr algn="ctr"/>
              <a:r>
                <a:rPr lang="cs-CZ" sz="1200" dirty="0">
                  <a:latin typeface="Arial Unicode MS" pitchFamily="34" charset="-128"/>
                </a:rPr>
                <a:t>testy</a:t>
              </a:r>
            </a:p>
          </p:txBody>
        </p:sp>
        <p:sp>
          <p:nvSpPr>
            <p:cNvPr id="16409" name="Line 23"/>
            <p:cNvSpPr>
              <a:spLocks noChangeShapeType="1"/>
            </p:cNvSpPr>
            <p:nvPr/>
          </p:nvSpPr>
          <p:spPr bwMode="auto">
            <a:xfrm flipV="1">
              <a:off x="2332" y="2046"/>
              <a:ext cx="1" cy="2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10" name="Line 24"/>
            <p:cNvSpPr>
              <a:spLocks noChangeShapeType="1"/>
            </p:cNvSpPr>
            <p:nvPr/>
          </p:nvSpPr>
          <p:spPr bwMode="auto">
            <a:xfrm flipV="1">
              <a:off x="3845" y="1998"/>
              <a:ext cx="1" cy="33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11" name="Line 25"/>
            <p:cNvSpPr>
              <a:spLocks noChangeShapeType="1"/>
            </p:cNvSpPr>
            <p:nvPr/>
          </p:nvSpPr>
          <p:spPr bwMode="auto">
            <a:xfrm>
              <a:off x="3706" y="3173"/>
              <a:ext cx="0" cy="28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412" name="Text Box 26"/>
            <p:cNvSpPr txBox="1">
              <a:spLocks noChangeArrowheads="1"/>
            </p:cNvSpPr>
            <p:nvPr/>
          </p:nvSpPr>
          <p:spPr bwMode="auto">
            <a:xfrm>
              <a:off x="3002" y="2839"/>
              <a:ext cx="1434" cy="305"/>
            </a:xfrm>
            <a:prstGeom prst="rect">
              <a:avLst/>
            </a:prstGeom>
            <a:solidFill>
              <a:srgbClr val="FFCC99">
                <a:alpha val="3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431" tIns="45716" rIns="91431" bIns="45716">
              <a:spAutoFit/>
            </a:bodyPr>
            <a:lstStyle/>
            <a:p>
              <a:pPr algn="ctr"/>
              <a:r>
                <a:rPr lang="cs-CZ" sz="1200" dirty="0">
                  <a:latin typeface="Arial Unicode MS" pitchFamily="34" charset="-128"/>
                </a:rPr>
                <a:t>Kvalifikační testy</a:t>
              </a:r>
            </a:p>
            <a:p>
              <a:pPr algn="ctr"/>
              <a:r>
                <a:rPr lang="cs-CZ" sz="1200" dirty="0">
                  <a:latin typeface="Arial Unicode MS" pitchFamily="34" charset="-128"/>
                </a:rPr>
                <a:t>(automatické a manuální)</a:t>
              </a:r>
            </a:p>
          </p:txBody>
        </p:sp>
        <p:sp>
          <p:nvSpPr>
            <p:cNvPr id="16413" name="Text Box 27"/>
            <p:cNvSpPr txBox="1">
              <a:spLocks noChangeArrowheads="1"/>
            </p:cNvSpPr>
            <p:nvPr/>
          </p:nvSpPr>
          <p:spPr bwMode="auto">
            <a:xfrm>
              <a:off x="5171" y="2540"/>
              <a:ext cx="1088" cy="427"/>
            </a:xfrm>
            <a:prstGeom prst="rect">
              <a:avLst/>
            </a:prstGeom>
            <a:solidFill>
              <a:srgbClr val="FFCC99">
                <a:alpha val="3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1431" tIns="45716" rIns="91431" bIns="45716">
              <a:spAutoFit/>
            </a:bodyPr>
            <a:lstStyle/>
            <a:p>
              <a:pPr algn="ctr"/>
              <a:r>
                <a:rPr lang="cs-CZ" sz="1200" dirty="0">
                  <a:latin typeface="Arial Unicode MS" pitchFamily="34" charset="-128"/>
                </a:rPr>
                <a:t>Výkonové a jiné</a:t>
              </a:r>
            </a:p>
            <a:p>
              <a:pPr algn="ctr"/>
              <a:r>
                <a:rPr lang="cs-CZ" sz="1200" dirty="0">
                  <a:latin typeface="Arial Unicode MS" pitchFamily="34" charset="-128"/>
                </a:rPr>
                <a:t>nefunkční testy,</a:t>
              </a:r>
            </a:p>
            <a:p>
              <a:pPr algn="ctr"/>
              <a:r>
                <a:rPr lang="cs-CZ" sz="1200" dirty="0">
                  <a:latin typeface="Arial Unicode MS" pitchFamily="34" charset="-128"/>
                </a:rPr>
                <a:t>manuální testy</a:t>
              </a:r>
            </a:p>
          </p:txBody>
        </p:sp>
        <p:sp>
          <p:nvSpPr>
            <p:cNvPr id="16414" name="Line 28"/>
            <p:cNvSpPr>
              <a:spLocks noChangeShapeType="1"/>
            </p:cNvSpPr>
            <p:nvPr/>
          </p:nvSpPr>
          <p:spPr bwMode="auto">
            <a:xfrm flipH="1">
              <a:off x="5398" y="3039"/>
              <a:ext cx="227" cy="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6389" name="Text Box 30"/>
          <p:cNvSpPr txBox="1">
            <a:spLocks noChangeArrowheads="1"/>
          </p:cNvSpPr>
          <p:nvPr/>
        </p:nvSpPr>
        <p:spPr bwMode="auto">
          <a:xfrm>
            <a:off x="1043608" y="5373216"/>
            <a:ext cx="1864293" cy="57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272" tIns="40636" rIns="81272" bIns="40636">
            <a:spAutoFit/>
          </a:bodyPr>
          <a:lstStyle/>
          <a:p>
            <a:r>
              <a:rPr lang="cs-CZ" sz="3200" dirty="0"/>
              <a:t>Akceptace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574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SWEBOK</a:t>
            </a:r>
            <a:endParaRPr lang="en-US" smtClean="0"/>
          </a:p>
        </p:txBody>
      </p:sp>
      <p:pic>
        <p:nvPicPr>
          <p:cNvPr id="17411" name="Picture 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250374"/>
            <a:ext cx="7992888" cy="5484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53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Začínáme testovat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183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Základy základů</a:t>
            </a:r>
            <a:endParaRPr 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87462" y="4365327"/>
            <a:ext cx="7956946" cy="1871985"/>
          </a:xfrm>
        </p:spPr>
        <p:txBody>
          <a:bodyPr/>
          <a:lstStyle/>
          <a:p>
            <a:pPr>
              <a:buNone/>
            </a:pPr>
            <a:r>
              <a:rPr lang="en-US" b="1" u="sng" dirty="0"/>
              <a:t>Boundary and Equivalence Analysis</a:t>
            </a:r>
            <a:endParaRPr lang="cs-CZ" b="1" u="sng" dirty="0" smtClean="0"/>
          </a:p>
          <a:p>
            <a:r>
              <a:rPr lang="cs-CZ" dirty="0" smtClean="0"/>
              <a:t>Testů je příliš mnoho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en-US" b="1" dirty="0" smtClean="0"/>
              <a:t>Partitioning</a:t>
            </a:r>
            <a:r>
              <a:rPr lang="cs-CZ" dirty="0" smtClean="0"/>
              <a:t> (</a:t>
            </a:r>
            <a:r>
              <a:rPr lang="cs-CZ" dirty="0" smtClean="0">
                <a:sym typeface="Wingdings" pitchFamily="2" charset="2"/>
              </a:rPr>
              <a:t>rozdělení testů do </a:t>
            </a:r>
            <a:r>
              <a:rPr lang="cs-CZ" b="1" dirty="0" smtClean="0">
                <a:sym typeface="Wingdings" pitchFamily="2" charset="2"/>
              </a:rPr>
              <a:t>tříd ekvivalence</a:t>
            </a:r>
            <a:r>
              <a:rPr lang="cs-CZ" dirty="0" smtClean="0">
                <a:sym typeface="Wingdings" pitchFamily="2" charset="2"/>
              </a:rPr>
              <a:t>)</a:t>
            </a:r>
          </a:p>
          <a:p>
            <a:r>
              <a:rPr lang="cs-CZ" dirty="0" smtClean="0">
                <a:sym typeface="Wingdings" pitchFamily="2" charset="2"/>
              </a:rPr>
              <a:t>Provádění více testů ze stejné skupiny je </a:t>
            </a:r>
            <a:r>
              <a:rPr lang="cs-CZ" b="1" dirty="0" smtClean="0">
                <a:sym typeface="Wingdings" pitchFamily="2" charset="2"/>
              </a:rPr>
              <a:t>redundantní</a:t>
            </a:r>
          </a:p>
          <a:p>
            <a:r>
              <a:rPr lang="cs-CZ" dirty="0" smtClean="0">
                <a:sym typeface="Wingdings" pitchFamily="2" charset="2"/>
              </a:rPr>
              <a:t>Volba </a:t>
            </a:r>
            <a:r>
              <a:rPr lang="cs-CZ" b="1" dirty="0" smtClean="0">
                <a:sym typeface="Wingdings" pitchFamily="2" charset="2"/>
              </a:rPr>
              <a:t>nejvhodnějšího reprezentanta</a:t>
            </a:r>
            <a:r>
              <a:rPr lang="cs-CZ" dirty="0" smtClean="0">
                <a:sym typeface="Wingdings" pitchFamily="2" charset="2"/>
              </a:rPr>
              <a:t> skupiny - </a:t>
            </a:r>
            <a:r>
              <a:rPr lang="cs-CZ" sz="1200" dirty="0" smtClean="0">
                <a:sym typeface="Wingdings" pitchFamily="2" charset="2"/>
              </a:rPr>
              <a:t>ten s max. pravděpodobností odhalení chyby</a:t>
            </a:r>
            <a:endParaRPr lang="cs-CZ" dirty="0" smtClean="0">
              <a:sym typeface="Wingdings" pitchFamily="2" charset="2"/>
            </a:endParaRPr>
          </a:p>
          <a:p>
            <a:r>
              <a:rPr lang="cs-CZ" b="1" dirty="0" smtClean="0"/>
              <a:t>Hraniční testovací případy </a:t>
            </a:r>
            <a:r>
              <a:rPr lang="cs-CZ" dirty="0" smtClean="0"/>
              <a:t>jsou obvykle velmi mocné a identifikují často chyby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99992" y="2564904"/>
            <a:ext cx="3960440" cy="1944215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en-US" b="1" u="sng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White box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Strukturální testy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Přihlížíme k implementaci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Křehčí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změna implementace je rozbije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„path“ testing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512" y="2564904"/>
            <a:ext cx="3672408" cy="165618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en-US" b="1" u="sng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Black box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Testujeme oproti „rozhraní“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Nezajímá nás implementace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Robustnější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cs-CZ" sz="1600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není nutné často upravovat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04" y="692696"/>
            <a:ext cx="8064896" cy="180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kumimoji="0" lang="cs-CZ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Pozitivní</a:t>
            </a:r>
            <a:r>
              <a:rPr kumimoji="0" lang="cs-CZ" sz="1800" b="1" i="0" u="sng" strike="noStrike" kern="1200" cap="none" spc="0" normalizeH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vs. Negativní testy</a:t>
            </a:r>
            <a:endParaRPr kumimoji="0" lang="cs-CZ" sz="1800" b="1" i="0" u="sng" strike="noStrike" kern="1200" cap="none" spc="0" normalizeH="0" baseline="0" noProof="0" dirty="0" smtClean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cs-CZ" b="1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funguje</a:t>
            </a:r>
            <a:r>
              <a:rPr lang="cs-CZ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b="1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cs-CZ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 fungovat </a:t>
            </a:r>
            <a:r>
              <a:rPr lang="cs-CZ" b="1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má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nefunguje co </a:t>
            </a:r>
            <a:r>
              <a:rPr kumimoji="0" lang="cs-CZ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fungovat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nemá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neomezovat se na „přípustné“ hodnoty, operace, …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cs-CZ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vždy zkoušet, jak se SW chová v případě „nepřípustných“ hodnot, operací, …</a:t>
            </a: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Přímá spojovací čára 8"/>
          <p:cNvCxnSpPr/>
          <p:nvPr/>
        </p:nvCxnSpPr>
        <p:spPr>
          <a:xfrm>
            <a:off x="179512" y="2564904"/>
            <a:ext cx="792088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179512" y="4365104"/>
            <a:ext cx="792088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707904" y="321297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VS.</a:t>
            </a:r>
            <a:endParaRPr lang="cs-CZ" b="1" dirty="0">
              <a:solidFill>
                <a:srgbClr val="61636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98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5" grpId="0"/>
      <p:bldP spid="6" grpId="0"/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Testovací techniky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000" b="1" u="sng" dirty="0"/>
              <a:t>Testovací techniky / paradigmata</a:t>
            </a:r>
          </a:p>
          <a:p>
            <a:r>
              <a:rPr lang="cs-CZ" dirty="0">
                <a:sym typeface="Wingdings" pitchFamily="2" charset="2"/>
              </a:rPr>
              <a:t>Definuje typy testů, které jsou relevantní a zajímavé</a:t>
            </a:r>
            <a:endParaRPr lang="cs-CZ" dirty="0"/>
          </a:p>
          <a:p>
            <a:pPr lvl="1"/>
            <a:r>
              <a:rPr lang="cs-CZ" dirty="0"/>
              <a:t>Vytváří určitý způsob myšlení a přístup k testováni</a:t>
            </a:r>
          </a:p>
          <a:p>
            <a:pPr lvl="1"/>
            <a:r>
              <a:rPr lang="cs-CZ" dirty="0"/>
              <a:t>Implicitně určuje limity co je relevantní, zajímavé nebo možné</a:t>
            </a:r>
          </a:p>
          <a:p>
            <a:r>
              <a:rPr lang="cs-CZ" dirty="0"/>
              <a:t>Existuje velké množství technik, cca 150</a:t>
            </a:r>
          </a:p>
          <a:p>
            <a:r>
              <a:rPr lang="cs-CZ" dirty="0"/>
              <a:t>Překrývají </a:t>
            </a:r>
            <a:r>
              <a:rPr lang="cs-CZ" dirty="0" smtClean="0"/>
              <a:t>se</a:t>
            </a:r>
          </a:p>
          <a:p>
            <a:pPr>
              <a:buFont typeface="Wingdings" pitchFamily="2" charset="2"/>
              <a:buNone/>
            </a:pPr>
            <a:endParaRPr lang="cs-CZ" b="1" u="sng" dirty="0" smtClean="0"/>
          </a:p>
          <a:p>
            <a:pPr>
              <a:buFont typeface="Wingdings" pitchFamily="2" charset="2"/>
              <a:buNone/>
            </a:pPr>
            <a:r>
              <a:rPr lang="cs-CZ" sz="2000" b="1" u="sng" dirty="0" smtClean="0"/>
              <a:t>Jak </a:t>
            </a:r>
            <a:r>
              <a:rPr lang="cs-CZ" sz="2000" b="1" u="sng" dirty="0"/>
              <a:t>je využíváme ke tvorbě testů ?</a:t>
            </a:r>
          </a:p>
          <a:p>
            <a:r>
              <a:rPr lang="cs-CZ" dirty="0"/>
              <a:t>Analýza situace</a:t>
            </a:r>
          </a:p>
          <a:p>
            <a:r>
              <a:rPr lang="cs-CZ" dirty="0"/>
              <a:t>Modelování testovacího prostoru</a:t>
            </a:r>
          </a:p>
          <a:p>
            <a:r>
              <a:rPr lang="cs-CZ" dirty="0"/>
              <a:t>Volba pokrytí</a:t>
            </a:r>
          </a:p>
          <a:p>
            <a:r>
              <a:rPr lang="cs-CZ" dirty="0"/>
              <a:t>Konfigurace testovacího systému</a:t>
            </a:r>
          </a:p>
          <a:p>
            <a:r>
              <a:rPr lang="cs-CZ" dirty="0"/>
              <a:t>Provoz testovacího systému</a:t>
            </a:r>
          </a:p>
          <a:p>
            <a:r>
              <a:rPr lang="cs-CZ" dirty="0"/>
              <a:t>Pozorování testovacího systému</a:t>
            </a:r>
          </a:p>
          <a:p>
            <a:r>
              <a:rPr lang="cs-CZ" dirty="0"/>
              <a:t>Zhodnocení výsledků </a:t>
            </a:r>
            <a:r>
              <a:rPr lang="cs-CZ" dirty="0" smtClean="0"/>
              <a:t>testu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788024" y="4019235"/>
            <a:ext cx="3309491" cy="24341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180000" tIns="108000" rIns="180000" bIns="108000">
            <a:spAutoFit/>
          </a:bodyPr>
          <a:lstStyle/>
          <a:p>
            <a:pPr algn="ctr"/>
            <a:r>
              <a:rPr lang="cs-CZ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Testovací technika</a:t>
            </a:r>
            <a:br>
              <a:rPr lang="cs-CZ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je </a:t>
            </a:r>
            <a:r>
              <a:rPr lang="cs-CZ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recept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pro</a:t>
            </a:r>
            <a:br>
              <a:rPr lang="cs-CZ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provádění těchto</a:t>
            </a:r>
            <a:br>
              <a:rPr lang="cs-CZ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činností s cílem</a:t>
            </a:r>
          </a:p>
          <a:p>
            <a:pPr algn="ctr"/>
            <a:r>
              <a:rPr lang="cs-CZ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objevit něco,</a:t>
            </a:r>
            <a:br>
              <a:rPr lang="cs-CZ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 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stojí za </a:t>
            </a:r>
            <a:r>
              <a:rPr lang="cs-CZ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reporting.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6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vhodné techniky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152494" y="1196974"/>
            <a:ext cx="4131474" cy="5256361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dirty="0"/>
              <a:t>Záleží na několika aspektech</a:t>
            </a:r>
          </a:p>
          <a:p>
            <a:r>
              <a:rPr lang="cs-CZ" dirty="0"/>
              <a:t>Požadavky na testy</a:t>
            </a:r>
          </a:p>
          <a:p>
            <a:r>
              <a:rPr lang="cs-CZ" dirty="0"/>
              <a:t>Atributy testů</a:t>
            </a:r>
          </a:p>
          <a:p>
            <a:r>
              <a:rPr lang="cs-CZ" dirty="0"/>
              <a:t>Kontext vývoje</a:t>
            </a:r>
          </a:p>
          <a:p>
            <a:pPr lvl="1"/>
            <a:r>
              <a:rPr lang="cs-CZ" dirty="0"/>
              <a:t>Elementy produktu</a:t>
            </a:r>
          </a:p>
          <a:p>
            <a:pPr lvl="1"/>
            <a:r>
              <a:rPr lang="cs-CZ" dirty="0"/>
              <a:t>Kritéria kvality</a:t>
            </a:r>
          </a:p>
          <a:p>
            <a:pPr lvl="1"/>
            <a:r>
              <a:rPr lang="cs-CZ" dirty="0"/>
              <a:t>Rizika</a:t>
            </a:r>
          </a:p>
          <a:p>
            <a:pPr lvl="1"/>
            <a:r>
              <a:rPr lang="cs-CZ" dirty="0"/>
              <a:t>Omezení </a:t>
            </a:r>
            <a:r>
              <a:rPr lang="cs-CZ" dirty="0" smtClean="0"/>
              <a:t>projektu</a:t>
            </a:r>
          </a:p>
          <a:p>
            <a:pPr lvl="1">
              <a:buNone/>
            </a:pPr>
            <a:endParaRPr lang="cs-CZ" dirty="0" smtClean="0"/>
          </a:p>
          <a:p>
            <a:pPr>
              <a:buNone/>
            </a:pPr>
            <a:r>
              <a:rPr lang="cs-CZ" b="1" u="sng" dirty="0" smtClean="0"/>
              <a:t>Příklad</a:t>
            </a:r>
            <a:endParaRPr lang="cs-CZ" b="1" u="sng" dirty="0"/>
          </a:p>
          <a:p>
            <a:r>
              <a:rPr lang="cs-CZ" dirty="0"/>
              <a:t>Funkce stejně důležité</a:t>
            </a:r>
          </a:p>
          <a:p>
            <a:r>
              <a:rPr lang="cs-CZ" dirty="0"/>
              <a:t>Chyby stejně </a:t>
            </a:r>
            <a:r>
              <a:rPr lang="cs-CZ" dirty="0" smtClean="0"/>
              <a:t>závažné</a:t>
            </a:r>
            <a:endParaRPr lang="cs-CZ" dirty="0"/>
          </a:p>
          <a:p>
            <a:r>
              <a:rPr lang="cs-CZ" b="1" dirty="0"/>
              <a:t>Která varianta je lepší ?</a:t>
            </a:r>
          </a:p>
          <a:p>
            <a:pPr lvl="1"/>
            <a:endParaRPr lang="cs-CZ" dirty="0"/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3275856" y="5085184"/>
            <a:ext cx="1080120" cy="7920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Skupina 10"/>
          <p:cNvGrpSpPr/>
          <p:nvPr/>
        </p:nvGrpSpPr>
        <p:grpSpPr>
          <a:xfrm>
            <a:off x="3275856" y="3140968"/>
            <a:ext cx="1008112" cy="1944216"/>
            <a:chOff x="3275856" y="3140968"/>
            <a:chExt cx="1008112" cy="1944216"/>
          </a:xfrm>
        </p:grpSpPr>
        <p:cxnSp>
          <p:nvCxnSpPr>
            <p:cNvPr id="6" name="Přímá spojovací šipka 5"/>
            <p:cNvCxnSpPr/>
            <p:nvPr/>
          </p:nvCxnSpPr>
          <p:spPr>
            <a:xfrm flipV="1">
              <a:off x="3275856" y="3140968"/>
              <a:ext cx="1008112" cy="1944216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8"/>
            <p:cNvSpPr txBox="1"/>
            <p:nvPr/>
          </p:nvSpPr>
          <p:spPr>
            <a:xfrm rot="17844462">
              <a:off x="3148395" y="3937700"/>
              <a:ext cx="9535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 smtClean="0">
                  <a:solidFill>
                    <a:srgbClr val="616365"/>
                  </a:solidFill>
                  <a:latin typeface="Arial" pitchFamily="34" charset="0"/>
                  <a:cs typeface="Arial" pitchFamily="34" charset="0"/>
                </a:rPr>
                <a:t>Varianta</a:t>
              </a:r>
              <a:r>
                <a:rPr lang="cs-CZ" sz="1600" dirty="0" smtClean="0">
                  <a:solidFill>
                    <a:srgbClr val="616365"/>
                  </a:solidFill>
                  <a:latin typeface="Arial" pitchFamily="34" charset="0"/>
                  <a:cs typeface="Arial" pitchFamily="34" charset="0"/>
                </a:rPr>
                <a:t> I</a:t>
              </a:r>
              <a:endParaRPr lang="cs-CZ" sz="1600" dirty="0">
                <a:solidFill>
                  <a:srgbClr val="616365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ovéPole 12"/>
          <p:cNvSpPr txBox="1"/>
          <p:nvPr/>
        </p:nvSpPr>
        <p:spPr>
          <a:xfrm rot="2174197">
            <a:off x="3229211" y="5419222"/>
            <a:ext cx="9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616365"/>
                </a:solidFill>
                <a:latin typeface="Arial" pitchFamily="34" charset="0"/>
                <a:cs typeface="Arial" pitchFamily="34" charset="0"/>
              </a:rPr>
              <a:t>Varianta II</a:t>
            </a:r>
            <a:endParaRPr lang="cs-CZ" sz="1400" dirty="0">
              <a:solidFill>
                <a:srgbClr val="61636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332" y="2204864"/>
            <a:ext cx="3761068" cy="426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85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vhodné techniky</a:t>
            </a:r>
            <a:endParaRPr lang="en-US" dirty="0" smtClean="0"/>
          </a:p>
        </p:txBody>
      </p:sp>
      <p:graphicFrame>
        <p:nvGraphicFramePr>
          <p:cNvPr id="20480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58716"/>
              </p:ext>
            </p:extLst>
          </p:nvPr>
        </p:nvGraphicFramePr>
        <p:xfrm>
          <a:off x="1715044" y="1321795"/>
          <a:ext cx="6277428" cy="5131541"/>
        </p:xfrm>
        <a:graphic>
          <a:graphicData uri="http://schemas.openxmlformats.org/drawingml/2006/table">
            <a:tbl>
              <a:tblPr/>
              <a:tblGrid>
                <a:gridCol w="1569693"/>
                <a:gridCol w="1569693"/>
                <a:gridCol w="1568349"/>
                <a:gridCol w="1569693"/>
              </a:tblGrid>
              <a:tr h="6697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Nalezeno před releasem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Nalezeno později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Celkem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Funkce A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Funkce B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Funkce C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Funkce D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Celkem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48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148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29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94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Funkce A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Funkce B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Funkce C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Funkce D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Celkem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74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74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95A74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5A74"/>
                          </a:solidFill>
                          <a:effectLst/>
                          <a:latin typeface="Arial" charset="0"/>
                          <a:cs typeface="Arial" charset="0"/>
                        </a:rPr>
                        <a:t>148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95A7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6190" marR="76190" marT="44571" marB="445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66" name="Text Box 70"/>
          <p:cNvSpPr txBox="1">
            <a:spLocks noChangeArrowheads="1"/>
          </p:cNvSpPr>
          <p:nvPr/>
        </p:nvSpPr>
        <p:spPr bwMode="auto">
          <a:xfrm>
            <a:off x="311996" y="2670414"/>
            <a:ext cx="1295082" cy="40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72" tIns="40636" rIns="81272" bIns="40636">
            <a:spAutoFit/>
          </a:bodyPr>
          <a:lstStyle/>
          <a:p>
            <a:r>
              <a:rPr lang="cs-CZ" sz="2100" dirty="0">
                <a:solidFill>
                  <a:srgbClr val="695A74"/>
                </a:solidFill>
                <a:latin typeface="Arial" pitchFamily="34" charset="0"/>
                <a:cs typeface="Arial" pitchFamily="34" charset="0"/>
              </a:rPr>
              <a:t>Varianta I</a:t>
            </a:r>
            <a:endParaRPr lang="en-US" sz="2100" dirty="0">
              <a:solidFill>
                <a:srgbClr val="695A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67" name="Text Box 71"/>
          <p:cNvSpPr txBox="1">
            <a:spLocks noChangeArrowheads="1"/>
          </p:cNvSpPr>
          <p:nvPr/>
        </p:nvSpPr>
        <p:spPr bwMode="auto">
          <a:xfrm>
            <a:off x="251520" y="4956414"/>
            <a:ext cx="1370424" cy="40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72" tIns="40636" rIns="81272" bIns="40636">
            <a:spAutoFit/>
          </a:bodyPr>
          <a:lstStyle/>
          <a:p>
            <a:r>
              <a:rPr lang="cs-CZ" sz="2100" dirty="0">
                <a:solidFill>
                  <a:srgbClr val="695A74"/>
                </a:solidFill>
                <a:latin typeface="Arial" pitchFamily="34" charset="0"/>
                <a:cs typeface="Arial" pitchFamily="34" charset="0"/>
              </a:rPr>
              <a:t>Varianta II</a:t>
            </a:r>
            <a:endParaRPr lang="en-US" sz="2100" dirty="0">
              <a:solidFill>
                <a:srgbClr val="695A7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6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vhodné techniky</a:t>
            </a:r>
            <a:endParaRPr 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 u="sng" dirty="0" smtClean="0"/>
              <a:t>Požadavky na testy</a:t>
            </a:r>
          </a:p>
          <a:p>
            <a:r>
              <a:rPr lang="cs-CZ" dirty="0" smtClean="0"/>
              <a:t>Najít důležité </a:t>
            </a:r>
            <a:r>
              <a:rPr lang="cs-CZ" noProof="1" smtClean="0"/>
              <a:t>bugy</a:t>
            </a:r>
            <a:r>
              <a:rPr lang="cs-CZ" dirty="0" smtClean="0"/>
              <a:t>, aby byly odstraněny</a:t>
            </a:r>
          </a:p>
          <a:p>
            <a:r>
              <a:rPr lang="cs-CZ" dirty="0" smtClean="0"/>
              <a:t>Pomoci udělat </a:t>
            </a:r>
            <a:r>
              <a:rPr lang="en-US" dirty="0" smtClean="0"/>
              <a:t>ship / no-ship </a:t>
            </a:r>
            <a:r>
              <a:rPr lang="cs-CZ" dirty="0" smtClean="0"/>
              <a:t>rozhodnutí</a:t>
            </a:r>
          </a:p>
          <a:p>
            <a:r>
              <a:rPr lang="cs-CZ" dirty="0" smtClean="0"/>
              <a:t>Ověřit </a:t>
            </a:r>
            <a:r>
              <a:rPr lang="cs-CZ" noProof="1" smtClean="0"/>
              <a:t>interoperabilitu</a:t>
            </a:r>
            <a:r>
              <a:rPr lang="cs-CZ" dirty="0" smtClean="0"/>
              <a:t> s jiným produktem</a:t>
            </a:r>
          </a:p>
          <a:p>
            <a:r>
              <a:rPr lang="cs-CZ" dirty="0" smtClean="0"/>
              <a:t>Minimalizovat náklady na technickou podporu</a:t>
            </a:r>
          </a:p>
          <a:p>
            <a:r>
              <a:rPr lang="cs-CZ" dirty="0" smtClean="0"/>
              <a:t>Ověřit shodu se specifikací</a:t>
            </a:r>
          </a:p>
          <a:p>
            <a:r>
              <a:rPr lang="cs-CZ" dirty="0" smtClean="0"/>
              <a:t>Změřit kvalitu</a:t>
            </a:r>
          </a:p>
          <a:p>
            <a:pPr>
              <a:buFont typeface="Wingdings" pitchFamily="2" charset="2"/>
              <a:buNone/>
            </a:pPr>
            <a:r>
              <a:rPr lang="cs-CZ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39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Jak vybrat vhodnou techniku</a:t>
            </a: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cs-CZ" b="1" u="sng" dirty="0" smtClean="0"/>
              <a:t>Atributy testů</a:t>
            </a:r>
          </a:p>
          <a:p>
            <a:r>
              <a:rPr lang="en-US" sz="1600" b="1" dirty="0" smtClean="0"/>
              <a:t>Power</a:t>
            </a:r>
            <a:r>
              <a:rPr lang="cs-CZ" sz="1600" dirty="0" smtClean="0"/>
              <a:t> – vysoká pravděpodobnost nalezení problému, pokud existuje</a:t>
            </a:r>
            <a:endParaRPr lang="en-US" sz="1600" dirty="0" smtClean="0"/>
          </a:p>
          <a:p>
            <a:r>
              <a:rPr lang="en-US" sz="1600" b="1" dirty="0" smtClean="0"/>
              <a:t>Valid</a:t>
            </a:r>
            <a:r>
              <a:rPr lang="cs-CZ" sz="1600" dirty="0" smtClean="0"/>
              <a:t> – odhalí skutečné chyby</a:t>
            </a:r>
            <a:endParaRPr lang="en-US" sz="1600" dirty="0" smtClean="0"/>
          </a:p>
          <a:p>
            <a:r>
              <a:rPr lang="en-US" sz="1600" b="1" dirty="0" smtClean="0"/>
              <a:t>Value</a:t>
            </a:r>
            <a:r>
              <a:rPr lang="cs-CZ" sz="1600" dirty="0" smtClean="0"/>
              <a:t> – odhalí chyby důležité pro uživatele</a:t>
            </a:r>
            <a:endParaRPr lang="en-US" sz="1600" dirty="0" smtClean="0"/>
          </a:p>
          <a:p>
            <a:r>
              <a:rPr lang="en-US" sz="1600" b="1" dirty="0" smtClean="0"/>
              <a:t>Credible</a:t>
            </a:r>
            <a:r>
              <a:rPr lang="cs-CZ" sz="1600" dirty="0" smtClean="0"/>
              <a:t> – odpovídá očekávanému chování uživatele</a:t>
            </a:r>
            <a:endParaRPr lang="en-US" sz="1600" dirty="0" smtClean="0"/>
          </a:p>
          <a:p>
            <a:r>
              <a:rPr lang="en-US" sz="1600" b="1" dirty="0" smtClean="0"/>
              <a:t>Representative</a:t>
            </a:r>
            <a:r>
              <a:rPr lang="cs-CZ" sz="1600" dirty="0" smtClean="0"/>
              <a:t> – odpovídá tomu, čeho si uživatel nejpravděpodobněji všimne</a:t>
            </a:r>
            <a:endParaRPr lang="en-US" sz="1600" dirty="0" smtClean="0"/>
          </a:p>
          <a:p>
            <a:r>
              <a:rPr lang="en-US" sz="1600" b="1" dirty="0" smtClean="0"/>
              <a:t>Non-redundant</a:t>
            </a:r>
            <a:r>
              <a:rPr lang="cs-CZ" sz="1600" dirty="0" smtClean="0"/>
              <a:t> – reprezentuje skupinu testů, které se zaměřují na stejné riziko</a:t>
            </a:r>
          </a:p>
          <a:p>
            <a:r>
              <a:rPr lang="en-US" sz="1600" b="1" dirty="0"/>
              <a:t>Motivating</a:t>
            </a:r>
            <a:r>
              <a:rPr lang="cs-CZ" sz="1600" dirty="0"/>
              <a:t> – „klient“ bude chtít chyby nalezené testem opravit</a:t>
            </a:r>
            <a:endParaRPr lang="en-US" sz="1600" dirty="0"/>
          </a:p>
          <a:p>
            <a:r>
              <a:rPr lang="en-US" sz="1600" b="1" dirty="0"/>
              <a:t>Performable</a:t>
            </a:r>
            <a:r>
              <a:rPr lang="cs-CZ" sz="1600" b="1" dirty="0"/>
              <a:t> </a:t>
            </a:r>
            <a:r>
              <a:rPr lang="cs-CZ" sz="1600" dirty="0"/>
              <a:t>– proveditelný v souladu s návrhem</a:t>
            </a:r>
            <a:endParaRPr lang="en-US" sz="1600" dirty="0"/>
          </a:p>
          <a:p>
            <a:r>
              <a:rPr lang="en-US" sz="1600" b="1" dirty="0"/>
              <a:t>Maintainable</a:t>
            </a:r>
            <a:r>
              <a:rPr lang="cs-CZ" sz="1600" dirty="0"/>
              <a:t> – udržovatelný při změnách systému</a:t>
            </a:r>
            <a:endParaRPr lang="en-US" sz="1600" dirty="0"/>
          </a:p>
          <a:p>
            <a:r>
              <a:rPr lang="en-US" sz="1600" b="1" dirty="0"/>
              <a:t>Repeatable</a:t>
            </a:r>
            <a:r>
              <a:rPr lang="cs-CZ" sz="1600" dirty="0"/>
              <a:t> – snadno a levně znovupoužitelný</a:t>
            </a:r>
            <a:endParaRPr lang="en-US" sz="1600" dirty="0"/>
          </a:p>
          <a:p>
            <a:r>
              <a:rPr lang="en-US" sz="1600" b="1" dirty="0"/>
              <a:t>Pop</a:t>
            </a:r>
            <a:r>
              <a:rPr lang="cs-CZ" sz="1600" b="1" dirty="0"/>
              <a:t> </a:t>
            </a:r>
            <a:r>
              <a:rPr lang="cs-CZ" sz="1600" dirty="0"/>
              <a:t>(Karl </a:t>
            </a:r>
            <a:r>
              <a:rPr lang="cs-CZ" sz="1600" dirty="0" err="1"/>
              <a:t>Popper</a:t>
            </a:r>
            <a:r>
              <a:rPr lang="cs-CZ" sz="1600" dirty="0"/>
              <a:t>) – odhalí věci týkající se </a:t>
            </a:r>
            <a:r>
              <a:rPr lang="cs-CZ" sz="1600" dirty="0" smtClean="0"/>
              <a:t>základních </a:t>
            </a:r>
            <a:r>
              <a:rPr lang="cs-CZ" sz="1600" dirty="0"/>
              <a:t>či kritických předpokladů</a:t>
            </a:r>
            <a:endParaRPr lang="en-US" sz="1600" dirty="0"/>
          </a:p>
          <a:p>
            <a:r>
              <a:rPr lang="en-US" sz="1600" b="1" dirty="0"/>
              <a:t>Coverage</a:t>
            </a:r>
            <a:r>
              <a:rPr lang="cs-CZ" sz="1600" b="1" dirty="0"/>
              <a:t> </a:t>
            </a:r>
            <a:r>
              <a:rPr lang="cs-CZ" sz="1600" dirty="0"/>
              <a:t>– vyzkouší systém způsobem, kterým to nečiní jiné </a:t>
            </a:r>
            <a:r>
              <a:rPr lang="cs-CZ" sz="1600" dirty="0" smtClean="0"/>
              <a:t>testy</a:t>
            </a:r>
          </a:p>
          <a:p>
            <a:r>
              <a:rPr lang="en-US" sz="1600" b="1" dirty="0"/>
              <a:t>Easy to evaluate</a:t>
            </a:r>
            <a:r>
              <a:rPr lang="cs-CZ" sz="1600" b="1" dirty="0"/>
              <a:t> </a:t>
            </a:r>
            <a:r>
              <a:rPr lang="cs-CZ" sz="1600" dirty="0"/>
              <a:t>– snadné a jasné vyhodnocení</a:t>
            </a:r>
            <a:endParaRPr lang="en-US" sz="1600" dirty="0"/>
          </a:p>
          <a:p>
            <a:r>
              <a:rPr lang="en-US" sz="1600" b="1" dirty="0"/>
              <a:t>Appropriately complex</a:t>
            </a:r>
            <a:r>
              <a:rPr lang="cs-CZ" sz="1600" b="1" dirty="0"/>
              <a:t> </a:t>
            </a:r>
            <a:r>
              <a:rPr lang="cs-CZ" sz="1600" dirty="0"/>
              <a:t>– dostatečná komplexnost</a:t>
            </a:r>
            <a:endParaRPr lang="en-US" sz="1600" dirty="0"/>
          </a:p>
          <a:p>
            <a:r>
              <a:rPr lang="en-US" sz="1600" b="1" dirty="0"/>
              <a:t>Accountable</a:t>
            </a:r>
            <a:r>
              <a:rPr lang="cs-CZ" sz="1600" b="1" dirty="0"/>
              <a:t> </a:t>
            </a:r>
            <a:r>
              <a:rPr lang="cs-CZ" sz="1600" dirty="0"/>
              <a:t>– obhajitelnost, prokazatelnost </a:t>
            </a:r>
            <a:r>
              <a:rPr lang="cs-CZ" sz="1600" dirty="0" smtClean="0"/>
              <a:t>testu</a:t>
            </a:r>
          </a:p>
          <a:p>
            <a:r>
              <a:rPr lang="en-US" sz="1600" b="1" dirty="0"/>
              <a:t>Supports troubleshooting</a:t>
            </a:r>
            <a:r>
              <a:rPr lang="cs-CZ" sz="1600" b="1" dirty="0"/>
              <a:t> </a:t>
            </a:r>
            <a:r>
              <a:rPr lang="cs-CZ" sz="1600" dirty="0"/>
              <a:t>– poskytuje užitečné informace </a:t>
            </a:r>
            <a:r>
              <a:rPr lang="cs-CZ" sz="1600" dirty="0" smtClean="0"/>
              <a:t>k ladění nalezených problémů</a:t>
            </a:r>
            <a:endParaRPr lang="en-US" sz="1600" dirty="0"/>
          </a:p>
          <a:p>
            <a:r>
              <a:rPr lang="en-US" sz="1600" b="1" dirty="0"/>
              <a:t>Cost</a:t>
            </a:r>
            <a:r>
              <a:rPr lang="cs-CZ" sz="1600" b="1" dirty="0"/>
              <a:t> </a:t>
            </a:r>
            <a:r>
              <a:rPr lang="cs-CZ" sz="1600" dirty="0"/>
              <a:t>– přímé náklady, čas a pracnost</a:t>
            </a:r>
            <a:endParaRPr lang="en-US" sz="1600" dirty="0"/>
          </a:p>
          <a:p>
            <a:r>
              <a:rPr lang="en-US" sz="1600" b="1" dirty="0"/>
              <a:t>Opportunity cost</a:t>
            </a:r>
            <a:r>
              <a:rPr lang="cs-CZ" sz="1600" b="1" dirty="0"/>
              <a:t> </a:t>
            </a:r>
            <a:r>
              <a:rPr lang="cs-CZ" sz="1600" dirty="0"/>
              <a:t>– náklady, které se ušetří provedením </a:t>
            </a:r>
            <a:r>
              <a:rPr lang="cs-CZ" sz="1600" dirty="0" smtClean="0"/>
              <a:t>testu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3318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Schematický pohled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52494" y="1196974"/>
            <a:ext cx="8713092" cy="2664073"/>
          </a:xfrm>
        </p:spPr>
        <p:txBody>
          <a:bodyPr/>
          <a:lstStyle/>
          <a:p>
            <a:pPr>
              <a:buNone/>
            </a:pPr>
            <a:r>
              <a:rPr lang="cs-CZ" sz="2000" b="1" u="sng" dirty="0" smtClean="0"/>
              <a:t>Co je Software </a:t>
            </a:r>
            <a:r>
              <a:rPr lang="cs-CZ" sz="2000" b="1" u="sng" dirty="0" err="1" smtClean="0"/>
              <a:t>testing</a:t>
            </a:r>
            <a:r>
              <a:rPr lang="cs-CZ" sz="2000" b="1" u="sng" dirty="0" smtClean="0"/>
              <a:t>?</a:t>
            </a:r>
          </a:p>
          <a:p>
            <a:r>
              <a:rPr lang="cs-CZ" dirty="0"/>
              <a:t>Zkoušení / simulace provozu SW</a:t>
            </a:r>
          </a:p>
          <a:p>
            <a:r>
              <a:rPr lang="cs-CZ" dirty="0"/>
              <a:t>Ustanovení důvěry v to, že SW dělá co má, a nedělá, co nemá</a:t>
            </a:r>
          </a:p>
          <a:p>
            <a:r>
              <a:rPr lang="cs-CZ" dirty="0"/>
              <a:t>Analýza SW s cílem nalézt chyby a problémy</a:t>
            </a:r>
          </a:p>
          <a:p>
            <a:r>
              <a:rPr lang="cs-CZ" dirty="0"/>
              <a:t>Měření funkcionality a kvality SW</a:t>
            </a:r>
          </a:p>
          <a:p>
            <a:r>
              <a:rPr lang="cs-CZ" dirty="0"/>
              <a:t>Zhodnocení atributů a schopností SW, zda dosahují požadovaných či akceptovatelných výsledků</a:t>
            </a:r>
          </a:p>
          <a:p>
            <a:r>
              <a:rPr lang="cs-CZ" dirty="0"/>
              <a:t>Inspekce, stejně jako provádění testů </a:t>
            </a:r>
            <a:r>
              <a:rPr lang="cs-CZ" dirty="0" smtClean="0"/>
              <a:t>kódu</a:t>
            </a:r>
            <a:endParaRPr lang="en-US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2195736" y="4149080"/>
            <a:ext cx="4536504" cy="2232248"/>
            <a:chOff x="1179" y="3175"/>
            <a:chExt cx="2314" cy="1180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814" y="3266"/>
              <a:ext cx="1044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695A74"/>
                  </a:solidFill>
                </a:rPr>
                <a:t>Execution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542" y="3221"/>
              <a:ext cx="1588" cy="6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179" y="3175"/>
              <a:ext cx="2314" cy="11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996" y="3583"/>
              <a:ext cx="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solidFill>
                    <a:srgbClr val="695A74"/>
                  </a:solidFill>
                </a:rPr>
                <a:t>Testing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860" y="3992"/>
              <a:ext cx="9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695A74"/>
                  </a:solidFill>
                </a:rPr>
                <a:t>Evaluation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64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Dominantní „techniky“</a:t>
            </a:r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52494" y="1196974"/>
            <a:ext cx="4347498" cy="5256361"/>
          </a:xfrm>
        </p:spPr>
        <p:txBody>
          <a:bodyPr/>
          <a:lstStyle/>
          <a:p>
            <a:r>
              <a:rPr lang="en-US" sz="2800" dirty="0" smtClean="0"/>
              <a:t>Function</a:t>
            </a:r>
            <a:endParaRPr lang="cs-CZ" sz="2800" dirty="0" smtClean="0"/>
          </a:p>
          <a:p>
            <a:r>
              <a:rPr lang="en-US" sz="2800" dirty="0" smtClean="0"/>
              <a:t>Specification-based</a:t>
            </a:r>
          </a:p>
          <a:p>
            <a:r>
              <a:rPr lang="en-US" sz="2800" dirty="0" smtClean="0"/>
              <a:t>Domain</a:t>
            </a:r>
          </a:p>
          <a:p>
            <a:r>
              <a:rPr lang="en-US" sz="2800" dirty="0" smtClean="0"/>
              <a:t>Risk-based</a:t>
            </a:r>
          </a:p>
          <a:p>
            <a:r>
              <a:rPr lang="en-US" sz="2800" dirty="0" smtClean="0"/>
              <a:t>Scenario</a:t>
            </a:r>
            <a:endParaRPr lang="cs-CZ" sz="2800" dirty="0" smtClean="0"/>
          </a:p>
        </p:txBody>
      </p:sp>
      <p:sp>
        <p:nvSpPr>
          <p:cNvPr id="210949" name="AutoShape 5"/>
          <p:cNvSpPr>
            <a:spLocks noChangeArrowheads="1"/>
          </p:cNvSpPr>
          <p:nvPr/>
        </p:nvSpPr>
        <p:spPr bwMode="auto">
          <a:xfrm rot="10800000">
            <a:off x="3203848" y="4797152"/>
            <a:ext cx="4910321" cy="1008112"/>
          </a:xfrm>
          <a:prstGeom prst="wedgeRoundRectCallout">
            <a:avLst>
              <a:gd name="adj1" fmla="val -3469"/>
              <a:gd name="adj2" fmla="val 155732"/>
              <a:gd name="adj3" fmla="val 16667"/>
            </a:avLst>
          </a:prstGeom>
          <a:solidFill>
            <a:schemeClr val="bg1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rot="10800000" lIns="81272" tIns="40636" rIns="81272" bIns="40636"/>
          <a:lstStyle/>
          <a:p>
            <a:pPr algn="ctr"/>
            <a:r>
              <a:rPr lang="cs-CZ" sz="1600" dirty="0">
                <a:solidFill>
                  <a:srgbClr val="695A74"/>
                </a:solidFill>
                <a:latin typeface="Arial" pitchFamily="34" charset="0"/>
                <a:cs typeface="Arial" pitchFamily="34" charset="0"/>
              </a:rPr>
              <a:t>Regresní testování není technika sama o sobě, jde o využití testů vytvořených dle jiných technik, zde explicitně vytaženo pro svou důležitost …</a:t>
            </a:r>
            <a:endParaRPr lang="en-US" sz="1600" dirty="0">
              <a:solidFill>
                <a:srgbClr val="695A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95936" y="1196752"/>
            <a:ext cx="4347498" cy="525636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High volume automated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Exploratory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Regression</a:t>
            </a:r>
          </a:p>
        </p:txBody>
      </p:sp>
    </p:spTree>
    <p:extLst>
      <p:ext uri="{BB962C8B-B14F-4D97-AF65-F5344CB8AC3E}">
        <p14:creationId xmlns:p14="http://schemas.microsoft.com/office/powerpoint/2010/main" val="251835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Plánování testů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08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Plánování testů</a:t>
            </a:r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000" b="1" u="sng" dirty="0" smtClean="0"/>
              <a:t>Jak neuspět</a:t>
            </a:r>
          </a:p>
          <a:p>
            <a:r>
              <a:rPr lang="cs-CZ" dirty="0" smtClean="0"/>
              <a:t>Zapomenout, že testují lidé</a:t>
            </a:r>
          </a:p>
          <a:p>
            <a:r>
              <a:rPr lang="cs-CZ" dirty="0" smtClean="0"/>
              <a:t>Předstírat, že testeři jsou odpovědní za kvalitu, nikoli management</a:t>
            </a:r>
          </a:p>
          <a:p>
            <a:r>
              <a:rPr lang="cs-CZ" dirty="0" smtClean="0"/>
              <a:t>Diktovat datum spuštění bez ohledu na reálná omezení projektu</a:t>
            </a:r>
          </a:p>
          <a:p>
            <a:r>
              <a:rPr lang="cs-CZ" dirty="0" smtClean="0"/>
              <a:t>Hodnotit testerů podle počtu nalezených chyb</a:t>
            </a:r>
          </a:p>
          <a:p>
            <a:r>
              <a:rPr lang="cs-CZ" dirty="0" smtClean="0"/>
              <a:t>Nedostatek vzdělávání pro testery</a:t>
            </a:r>
          </a:p>
          <a:p>
            <a:r>
              <a:rPr lang="cs-CZ" dirty="0" smtClean="0"/>
              <a:t>Oddělit vývoj a testování</a:t>
            </a:r>
          </a:p>
          <a:p>
            <a:pPr>
              <a:buFont typeface="Wingdings" pitchFamily="2" charset="2"/>
              <a:buNone/>
            </a:pPr>
            <a:endParaRPr lang="cs-CZ" b="1" u="sng" dirty="0" smtClean="0"/>
          </a:p>
          <a:p>
            <a:pPr>
              <a:buFont typeface="Wingdings" pitchFamily="2" charset="2"/>
              <a:buNone/>
            </a:pPr>
            <a:r>
              <a:rPr lang="cs-CZ" sz="2000" b="1" u="sng" dirty="0" smtClean="0"/>
              <a:t>Plán </a:t>
            </a:r>
            <a:r>
              <a:rPr lang="cs-CZ" sz="2000" b="1" u="sng" dirty="0"/>
              <a:t>testů</a:t>
            </a:r>
          </a:p>
          <a:p>
            <a:r>
              <a:rPr lang="cs-CZ" dirty="0"/>
              <a:t>Kolik času vyhradit na testování ?</a:t>
            </a:r>
          </a:p>
          <a:p>
            <a:r>
              <a:rPr lang="cs-CZ" dirty="0"/>
              <a:t>Co všechno má být v plánu testů ?</a:t>
            </a:r>
          </a:p>
          <a:p>
            <a:pPr lvl="1"/>
            <a:r>
              <a:rPr lang="en-US" b="1" dirty="0"/>
              <a:t>Test coverage</a:t>
            </a:r>
            <a:r>
              <a:rPr lang="en-US" dirty="0"/>
              <a:t> </a:t>
            </a:r>
            <a:r>
              <a:rPr lang="cs-CZ" dirty="0"/>
              <a:t>(co testovat)</a:t>
            </a:r>
          </a:p>
          <a:p>
            <a:pPr lvl="1"/>
            <a:r>
              <a:rPr lang="en-US" b="1" dirty="0"/>
              <a:t>Test methods and tools</a:t>
            </a:r>
            <a:r>
              <a:rPr lang="cs-CZ" b="1" dirty="0"/>
              <a:t> </a:t>
            </a:r>
            <a:r>
              <a:rPr lang="cs-CZ" dirty="0"/>
              <a:t>(jak testovat)</a:t>
            </a:r>
          </a:p>
          <a:p>
            <a:pPr lvl="1"/>
            <a:r>
              <a:rPr lang="en-US" b="1" dirty="0"/>
              <a:t>Test responsibilities</a:t>
            </a:r>
            <a:r>
              <a:rPr lang="cs-CZ" b="1" dirty="0"/>
              <a:t> </a:t>
            </a:r>
            <a:r>
              <a:rPr lang="cs-CZ" dirty="0"/>
              <a:t>(odpovědnosti</a:t>
            </a:r>
            <a:r>
              <a:rPr lang="cs-CZ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5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Návrh testovacích případů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50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Návrh testovacích případů</a:t>
            </a:r>
            <a:endParaRPr 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u="sng" dirty="0" smtClean="0"/>
              <a:t>Jak neuspět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Malá </a:t>
            </a:r>
            <a:r>
              <a:rPr lang="cs-CZ" noProof="1" smtClean="0"/>
              <a:t>diverzita</a:t>
            </a:r>
            <a:r>
              <a:rPr lang="cs-CZ" dirty="0" smtClean="0"/>
              <a:t> použitých technik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Pouze </a:t>
            </a:r>
            <a:r>
              <a:rPr lang="cs-CZ" noProof="1" smtClean="0"/>
              <a:t>specification based testing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Pouze </a:t>
            </a:r>
            <a:r>
              <a:rPr lang="en-US" dirty="0" smtClean="0"/>
              <a:t>function testing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cs-CZ" dirty="0" smtClean="0"/>
              <a:t>Příliš detailní testovací skripty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Malá volnost pro kreativitu testera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Malý prostor pro „náhodu“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Obtížná udržovatelnost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Exploratory testing</a:t>
            </a:r>
            <a:r>
              <a:rPr lang="cs-CZ" dirty="0" smtClean="0"/>
              <a:t> bez patřičného vzdělávání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Oddělení návrhu a provádění testů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Ignorování existujících rizik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buFont typeface="Wingdings" pitchFamily="2" charset="2"/>
              <a:buNone/>
            </a:pPr>
            <a:r>
              <a:rPr lang="cs-CZ" sz="2000" b="1" u="sng" dirty="0"/>
              <a:t>Jak má vypadat testovací případ ?</a:t>
            </a:r>
          </a:p>
          <a:p>
            <a:r>
              <a:rPr lang="cs-CZ" dirty="0"/>
              <a:t>Viz techniky testování</a:t>
            </a:r>
          </a:p>
          <a:p>
            <a:r>
              <a:rPr lang="cs-CZ" dirty="0"/>
              <a:t>Viz atributy testu</a:t>
            </a:r>
          </a:p>
          <a:p>
            <a:r>
              <a:rPr lang="cs-CZ" dirty="0"/>
              <a:t>Míra detailu</a:t>
            </a:r>
          </a:p>
          <a:p>
            <a:r>
              <a:rPr lang="cs-CZ" dirty="0"/>
              <a:t>Testovací data</a:t>
            </a:r>
          </a:p>
          <a:p>
            <a:r>
              <a:rPr lang="cs-CZ" dirty="0"/>
              <a:t>Standardní </a:t>
            </a:r>
            <a:r>
              <a:rPr lang="cs-CZ" dirty="0" smtClean="0"/>
              <a:t>struktura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054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9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9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9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Provádění a vyhodnocení testů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72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89040"/>
            <a:ext cx="3275856" cy="29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Provádění testů</a:t>
            </a:r>
            <a:endParaRPr lang="en-US" smtClean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quarter" idx="13"/>
          </p:nvPr>
        </p:nvSpPr>
        <p:spPr>
          <a:noFill/>
        </p:spPr>
        <p:txBody>
          <a:bodyPr lIns="81264" tIns="40632" rIns="81264" bIns="40632"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b="1" u="sng" dirty="0" smtClean="0"/>
              <a:t>Kdy začít testovat ?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Plánovaný harmonogram vs. realita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zpoždění dodavatele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čekat nebo začít dříve ?</a:t>
            </a:r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dirty="0" smtClean="0"/>
              <a:t>Dobré časování je zásadní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příliš </a:t>
            </a:r>
            <a:r>
              <a:rPr lang="cs-CZ" b="1" dirty="0" smtClean="0"/>
              <a:t>pozdě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 problém se splněním termínů, málo času na testování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sym typeface="Wingdings" pitchFamily="2" charset="2"/>
              </a:rPr>
              <a:t>příliš </a:t>
            </a:r>
            <a:r>
              <a:rPr lang="cs-CZ" b="1" dirty="0" smtClean="0">
                <a:sym typeface="Wingdings" pitchFamily="2" charset="2"/>
              </a:rPr>
              <a:t>brzo</a:t>
            </a:r>
            <a:r>
              <a:rPr lang="cs-CZ" dirty="0" smtClean="0">
                <a:sym typeface="Wingdings" pitchFamily="2" charset="2"/>
              </a:rPr>
              <a:t>  nestabilní SW, zbytečně vynaložený čas a práce testerů</a:t>
            </a: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5485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Trouble ticketing, bug reporting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 u="sng" dirty="0" smtClean="0"/>
              <a:t>Základní pravidla</a:t>
            </a:r>
            <a:endParaRPr lang="en-US" b="1" u="sng" dirty="0" smtClean="0"/>
          </a:p>
          <a:p>
            <a:r>
              <a:rPr lang="cs-CZ" dirty="0" smtClean="0"/>
              <a:t>Evidence </a:t>
            </a:r>
            <a:r>
              <a:rPr lang="cs-CZ" b="1" dirty="0" smtClean="0"/>
              <a:t>všech</a:t>
            </a:r>
            <a:r>
              <a:rPr lang="cs-CZ" dirty="0" smtClean="0"/>
              <a:t> nalezených </a:t>
            </a:r>
            <a:r>
              <a:rPr lang="en-US" b="1" dirty="0" smtClean="0"/>
              <a:t>issues</a:t>
            </a:r>
            <a:endParaRPr lang="cs-CZ" b="1" dirty="0" smtClean="0"/>
          </a:p>
          <a:p>
            <a:r>
              <a:rPr lang="cs-CZ" dirty="0" smtClean="0"/>
              <a:t>Jediné místo pravdy</a:t>
            </a:r>
            <a:endParaRPr lang="en-US" dirty="0" smtClean="0"/>
          </a:p>
          <a:p>
            <a:r>
              <a:rPr lang="cs-CZ" dirty="0" smtClean="0"/>
              <a:t>Nejde jen o to nahlásit </a:t>
            </a:r>
            <a:r>
              <a:rPr lang="en-US" dirty="0" smtClean="0"/>
              <a:t>issue</a:t>
            </a:r>
            <a:r>
              <a:rPr lang="cs-CZ" dirty="0" smtClean="0"/>
              <a:t>, důležité je udělat to tak, aby bylo možné jej</a:t>
            </a:r>
            <a:endParaRPr lang="en-US" dirty="0" smtClean="0"/>
          </a:p>
          <a:p>
            <a:pPr lvl="1"/>
            <a:r>
              <a:rPr lang="cs-CZ" dirty="0" smtClean="0"/>
              <a:t>nasimulovat a</a:t>
            </a:r>
            <a:endParaRPr lang="en-US" dirty="0" smtClean="0"/>
          </a:p>
          <a:p>
            <a:pPr lvl="1"/>
            <a:r>
              <a:rPr lang="cs-CZ" b="1" dirty="0" smtClean="0"/>
              <a:t>opravit</a:t>
            </a:r>
          </a:p>
          <a:p>
            <a:r>
              <a:rPr lang="cs-CZ" dirty="0" smtClean="0"/>
              <a:t>Schopnost odlišit chyby,</a:t>
            </a:r>
            <a:r>
              <a:rPr lang="en-US" dirty="0" smtClean="0"/>
              <a:t> </a:t>
            </a:r>
            <a:r>
              <a:rPr lang="cs-CZ" dirty="0" smtClean="0"/>
              <a:t>které „proklouznou“</a:t>
            </a:r>
          </a:p>
          <a:p>
            <a:r>
              <a:rPr lang="en-US" dirty="0" smtClean="0"/>
              <a:t>Trouble ticketing </a:t>
            </a:r>
            <a:r>
              <a:rPr lang="en-US" dirty="0" smtClean="0">
                <a:sym typeface="Wingdings" pitchFamily="2" charset="2"/>
              </a:rPr>
              <a:t> Bug tracking ?</a:t>
            </a:r>
            <a:endParaRPr lang="en-US" dirty="0" smtClean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6218" y="4364832"/>
            <a:ext cx="2560158" cy="21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619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Reportování výsledků testů</a:t>
            </a:r>
            <a:endParaRPr 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Standardizovaný test report</a:t>
            </a:r>
          </a:p>
          <a:p>
            <a:r>
              <a:rPr lang="cs-CZ" dirty="0" smtClean="0"/>
              <a:t>Celkové zhodnocení testovaného SW</a:t>
            </a:r>
          </a:p>
          <a:p>
            <a:r>
              <a:rPr lang="cs-CZ" dirty="0" smtClean="0"/>
              <a:t>Dopad nedostatků na projekt, systém, …</a:t>
            </a:r>
          </a:p>
          <a:p>
            <a:r>
              <a:rPr lang="cs-CZ" dirty="0" smtClean="0"/>
              <a:t>Detailní výsledky</a:t>
            </a:r>
          </a:p>
          <a:p>
            <a:pPr lvl="1"/>
            <a:r>
              <a:rPr lang="cs-CZ" dirty="0" smtClean="0"/>
              <a:t>Nalezené problémy</a:t>
            </a:r>
          </a:p>
          <a:p>
            <a:pPr lvl="1"/>
            <a:r>
              <a:rPr lang="cs-CZ" dirty="0" smtClean="0"/>
              <a:t>Odchylky od testovacích případů</a:t>
            </a:r>
          </a:p>
          <a:p>
            <a:r>
              <a:rPr lang="cs-CZ" dirty="0" smtClean="0"/>
              <a:t>Log testů (provedené testy, průběh testů, …)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670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Řízení průběhu testů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51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Softwarový proces</a:t>
            </a:r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1794056" y="1196752"/>
            <a:ext cx="4434128" cy="4790095"/>
            <a:chOff x="65864" y="1735249"/>
            <a:chExt cx="4434128" cy="4790095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65864" y="2058636"/>
              <a:ext cx="4434128" cy="4466708"/>
            </a:xfrm>
            <a:prstGeom prst="rect">
              <a:avLst/>
            </a:prstGeom>
            <a:noFill/>
          </p:spPr>
        </p:pic>
        <p:grpSp>
          <p:nvGrpSpPr>
            <p:cNvPr id="19" name="Skupina 18"/>
            <p:cNvGrpSpPr/>
            <p:nvPr/>
          </p:nvGrpSpPr>
          <p:grpSpPr>
            <a:xfrm>
              <a:off x="107504" y="1735249"/>
              <a:ext cx="4321175" cy="4705239"/>
              <a:chOff x="935038" y="1735249"/>
              <a:chExt cx="4321175" cy="4705239"/>
            </a:xfrm>
          </p:grpSpPr>
          <p:pic>
            <p:nvPicPr>
              <p:cNvPr id="20" name="Picture 4"/>
              <p:cNvPicPr>
                <a:picLocks noGrp="1" noChangeAspect="1" noChangeArrowheads="1"/>
              </p:cNvPicPr>
              <p:nvPr>
                <p:ph idx="4294967295"/>
              </p:nvPr>
            </p:nvPicPr>
            <p:blipFill>
              <a:blip r:embed="rId3" cstate="print"/>
              <a:srcRect/>
              <a:stretch>
                <a:fillRect/>
              </a:stretch>
            </p:blipFill>
            <p:spPr>
              <a:xfrm>
                <a:off x="935038" y="2087563"/>
                <a:ext cx="4321175" cy="4352925"/>
              </a:xfrm>
              <a:noFill/>
            </p:spPr>
          </p:pic>
          <p:grpSp>
            <p:nvGrpSpPr>
              <p:cNvPr id="21" name="Group 5"/>
              <p:cNvGrpSpPr>
                <a:grpSpLocks/>
              </p:cNvGrpSpPr>
              <p:nvPr/>
            </p:nvGrpSpPr>
            <p:grpSpPr bwMode="auto">
              <a:xfrm rot="6248969">
                <a:off x="2572683" y="3043104"/>
                <a:ext cx="3367108" cy="751397"/>
                <a:chOff x="1179" y="1950"/>
                <a:chExt cx="2717" cy="489"/>
              </a:xfrm>
            </p:grpSpPr>
            <p:sp>
              <p:nvSpPr>
                <p:cNvPr id="22" name="Oval 6"/>
                <p:cNvSpPr>
                  <a:spLocks noChangeArrowheads="1"/>
                </p:cNvSpPr>
                <p:nvPr/>
              </p:nvSpPr>
              <p:spPr bwMode="auto">
                <a:xfrm rot="5611488">
                  <a:off x="3320" y="1863"/>
                  <a:ext cx="365" cy="787"/>
                </a:xfrm>
                <a:prstGeom prst="ellipse">
                  <a:avLst/>
                </a:prstGeom>
                <a:solidFill>
                  <a:srgbClr val="99CC00">
                    <a:alpha val="39999"/>
                  </a:srgbClr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3" name="Line 7"/>
                <p:cNvSpPr>
                  <a:spLocks noChangeShapeType="1"/>
                </p:cNvSpPr>
                <p:nvPr/>
              </p:nvSpPr>
              <p:spPr bwMode="auto">
                <a:xfrm>
                  <a:off x="1179" y="1950"/>
                  <a:ext cx="1974" cy="2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ysDot"/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1073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Řízení průběhu testů</a:t>
            </a:r>
            <a:endParaRPr 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52494" y="1196975"/>
            <a:ext cx="8713092" cy="2664073"/>
          </a:xfrm>
        </p:spPr>
        <p:txBody>
          <a:bodyPr/>
          <a:lstStyle/>
          <a:p>
            <a:r>
              <a:rPr lang="cs-CZ" dirty="0" smtClean="0"/>
              <a:t>Klasické aktivity jako v případě Project managementu</a:t>
            </a:r>
          </a:p>
          <a:p>
            <a:pPr lvl="1"/>
            <a:r>
              <a:rPr lang="cs-CZ" dirty="0" smtClean="0"/>
              <a:t>Alokace zdrojů</a:t>
            </a:r>
          </a:p>
          <a:p>
            <a:pPr lvl="1"/>
            <a:r>
              <a:rPr lang="cs-CZ" dirty="0" smtClean="0"/>
              <a:t>Dynamické přidělování a plánování práce</a:t>
            </a:r>
          </a:p>
          <a:p>
            <a:pPr lvl="1"/>
            <a:r>
              <a:rPr lang="cs-CZ" dirty="0" smtClean="0"/>
              <a:t>Reakce na problémy</a:t>
            </a:r>
          </a:p>
          <a:p>
            <a:pPr lvl="1"/>
            <a:r>
              <a:rPr lang="cs-CZ" dirty="0" smtClean="0"/>
              <a:t>Zlepšování procesu testování</a:t>
            </a:r>
          </a:p>
          <a:p>
            <a:pPr lvl="1"/>
            <a:r>
              <a:rPr lang="cs-CZ" dirty="0" smtClean="0"/>
              <a:t>Snaha optimalizovat</a:t>
            </a:r>
          </a:p>
          <a:p>
            <a:pPr lvl="1"/>
            <a:r>
              <a:rPr lang="cs-CZ" dirty="0" smtClean="0"/>
              <a:t>…</a:t>
            </a:r>
            <a:endParaRPr lang="cs-CZ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cs-CZ" dirty="0" smtClean="0"/>
              <a:t>Musíme vědět </a:t>
            </a:r>
            <a:r>
              <a:rPr lang="cs-CZ" b="1" dirty="0" smtClean="0"/>
              <a:t>„jak na tom jsme“</a:t>
            </a:r>
            <a:r>
              <a:rPr lang="cs-CZ" dirty="0" smtClean="0"/>
              <a:t> !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99592" y="4149080"/>
            <a:ext cx="6408712" cy="165618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s-CZ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„Kolik testování jste na projektu už udělali?“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s-CZ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„Jak a podle čeho měřit rozsah testování?“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s-CZ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1636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„Co je to rozsah testování ?“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rgbClr val="61636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3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Řízení průběhu testů</a:t>
            </a:r>
            <a:endParaRPr lang="en-US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52494" y="908720"/>
            <a:ext cx="7947898" cy="583264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cs-CZ" b="1" u="sng" dirty="0" smtClean="0"/>
              <a:t>Co je to rozsah testování ?</a:t>
            </a:r>
          </a:p>
          <a:p>
            <a:r>
              <a:rPr lang="cs-CZ" dirty="0" smtClean="0"/>
              <a:t>Typicky odpovědi založené na</a:t>
            </a:r>
          </a:p>
          <a:p>
            <a:pPr lvl="1"/>
            <a:r>
              <a:rPr lang="cs-CZ" b="1" dirty="0" smtClean="0"/>
              <a:t>Produkt</a:t>
            </a:r>
            <a:r>
              <a:rPr lang="cs-CZ" dirty="0" smtClean="0"/>
              <a:t>: „Otestovali jsme 70% řádek kódu“</a:t>
            </a:r>
          </a:p>
          <a:p>
            <a:pPr lvl="1"/>
            <a:r>
              <a:rPr lang="cs-CZ" b="1" dirty="0" smtClean="0"/>
              <a:t>Plán</a:t>
            </a:r>
            <a:r>
              <a:rPr lang="cs-CZ" dirty="0" smtClean="0"/>
              <a:t>: „Provedli jsme 65% testovacích případů“</a:t>
            </a:r>
          </a:p>
          <a:p>
            <a:pPr lvl="1"/>
            <a:r>
              <a:rPr lang="cs-CZ" b="1" dirty="0" smtClean="0"/>
              <a:t>Výsledky</a:t>
            </a:r>
            <a:r>
              <a:rPr lang="cs-CZ" dirty="0" smtClean="0"/>
              <a:t>: „Našli jsme 753 chyb“</a:t>
            </a:r>
          </a:p>
          <a:p>
            <a:pPr lvl="1"/>
            <a:r>
              <a:rPr lang="cs-CZ" b="1" dirty="0" smtClean="0"/>
              <a:t>Pracnost</a:t>
            </a:r>
            <a:r>
              <a:rPr lang="cs-CZ" dirty="0" smtClean="0"/>
              <a:t>: „Pracovali jsme  3 měsíce 60 hodin týdně, provedli jsme 8956 testů“</a:t>
            </a:r>
          </a:p>
          <a:p>
            <a:pPr lvl="1"/>
            <a:r>
              <a:rPr lang="cs-CZ" b="1" dirty="0" smtClean="0"/>
              <a:t>Kvalita testování</a:t>
            </a:r>
            <a:r>
              <a:rPr lang="cs-CZ" dirty="0" smtClean="0"/>
              <a:t>: „Beta testeři našli 28 chyb, které nám unikly, naše regresní testy se zdají neefektivní“</a:t>
            </a:r>
          </a:p>
          <a:p>
            <a:pPr lvl="1"/>
            <a:r>
              <a:rPr lang="cs-CZ" b="1" dirty="0"/>
              <a:t>Rizika</a:t>
            </a:r>
            <a:r>
              <a:rPr lang="cs-CZ" dirty="0"/>
              <a:t>: „Dostáváme spoustu stížností od Beta testerů, stále máme otevřených přes 500 problémů, produkt nebude do 3 dnů připraven ke spuštění“</a:t>
            </a:r>
          </a:p>
          <a:p>
            <a:pPr lvl="1"/>
            <a:r>
              <a:rPr lang="cs-CZ" b="1" dirty="0"/>
              <a:t>Projektová historie</a:t>
            </a:r>
            <a:r>
              <a:rPr lang="cs-CZ" dirty="0"/>
              <a:t>: „V tento moment jsme na předchozích projektech měli 12% nalezených problémů stále otevřených, stejné by to mělo být i </a:t>
            </a:r>
            <a:r>
              <a:rPr lang="cs-CZ" dirty="0" smtClean="0"/>
              <a:t>teď“</a:t>
            </a:r>
          </a:p>
          <a:p>
            <a:pPr>
              <a:buFont typeface="Wingdings" pitchFamily="2" charset="2"/>
              <a:buNone/>
            </a:pPr>
            <a:endParaRPr lang="cs-CZ" b="1" u="sng" dirty="0" smtClean="0"/>
          </a:p>
          <a:p>
            <a:pPr>
              <a:buFont typeface="Wingdings" pitchFamily="2" charset="2"/>
              <a:buNone/>
            </a:pPr>
            <a:r>
              <a:rPr lang="cs-CZ" b="1" u="sng" dirty="0" smtClean="0"/>
              <a:t>Měření </a:t>
            </a:r>
            <a:r>
              <a:rPr lang="cs-CZ" b="1" u="sng" dirty="0"/>
              <a:t>rozsahu testování</a:t>
            </a:r>
          </a:p>
          <a:p>
            <a:r>
              <a:rPr lang="cs-CZ" dirty="0"/>
              <a:t>Žádná </a:t>
            </a:r>
            <a:r>
              <a:rPr lang="cs-CZ" dirty="0" smtClean="0"/>
              <a:t>metrika není </a:t>
            </a:r>
            <a:r>
              <a:rPr lang="cs-CZ" dirty="0"/>
              <a:t>dokonalá</a:t>
            </a:r>
          </a:p>
          <a:p>
            <a:r>
              <a:rPr lang="cs-CZ" dirty="0"/>
              <a:t>Řešením z praxe je … ?</a:t>
            </a:r>
          </a:p>
          <a:p>
            <a:pPr lvl="1"/>
            <a:r>
              <a:rPr lang="cs-CZ" dirty="0"/>
              <a:t>… </a:t>
            </a:r>
            <a:r>
              <a:rPr lang="cs-CZ" b="1" dirty="0"/>
              <a:t>kombinace více různých metrik</a:t>
            </a:r>
            <a:r>
              <a:rPr lang="cs-CZ" dirty="0"/>
              <a:t> …</a:t>
            </a:r>
          </a:p>
          <a:p>
            <a:pPr lvl="1"/>
            <a:r>
              <a:rPr lang="cs-CZ" dirty="0"/>
              <a:t>pokrytí, pracnost, výsledky, rizika, potíže,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1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1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Automatizace v kontextu testování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182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Automatizace exekuce testů</a:t>
            </a:r>
            <a:endParaRPr lang="en-US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52494" y="1196974"/>
            <a:ext cx="7875890" cy="5256361"/>
          </a:xfrm>
        </p:spPr>
        <p:txBody>
          <a:bodyPr/>
          <a:lstStyle/>
          <a:p>
            <a:r>
              <a:rPr lang="cs-CZ" dirty="0" smtClean="0"/>
              <a:t>Snaha automatizovat testy již mnoho desítek let</a:t>
            </a:r>
          </a:p>
          <a:p>
            <a:r>
              <a:rPr lang="cs-CZ" dirty="0" smtClean="0"/>
              <a:t>Proč ?</a:t>
            </a:r>
            <a:endParaRPr lang="cs-CZ" sz="2400" dirty="0" smtClean="0"/>
          </a:p>
          <a:p>
            <a:pPr lvl="1"/>
            <a:r>
              <a:rPr lang="cs-CZ" u="sng" dirty="0" smtClean="0"/>
              <a:t>Opakovatelnost a konzistence</a:t>
            </a:r>
            <a:r>
              <a:rPr lang="cs-CZ" dirty="0" smtClean="0"/>
              <a:t> testů </a:t>
            </a:r>
            <a:r>
              <a:rPr lang="cs-CZ" dirty="0" smtClean="0">
                <a:sym typeface="Wingdings" pitchFamily="2" charset="2"/>
              </a:rPr>
              <a:t> stejné vstupy a podmínky nezávisle na počtu opakování, odpadá problém s motivací lidí k opakování stejných testů</a:t>
            </a:r>
            <a:endParaRPr lang="cs-CZ" dirty="0" smtClean="0"/>
          </a:p>
          <a:p>
            <a:pPr lvl="1"/>
            <a:r>
              <a:rPr lang="cs-CZ" u="sng" dirty="0" smtClean="0"/>
              <a:t>Praktická znovupoužitelnost</a:t>
            </a:r>
            <a:r>
              <a:rPr lang="cs-CZ" dirty="0" smtClean="0"/>
              <a:t> testů </a:t>
            </a:r>
            <a:r>
              <a:rPr lang="cs-CZ" dirty="0" smtClean="0">
                <a:sym typeface="Wingdings" pitchFamily="2" charset="2"/>
              </a:rPr>
              <a:t> lze opakovat stejný test v různých prostředích, v různých konfiguracích, s mírně modifikovanými vstupními daty, … a znovuspuštění testu je levné</a:t>
            </a:r>
          </a:p>
          <a:p>
            <a:pPr lvl="1"/>
            <a:r>
              <a:rPr lang="cs-CZ" u="sng" dirty="0" smtClean="0"/>
              <a:t>Praktické </a:t>
            </a:r>
            <a:r>
              <a:rPr lang="en-US" u="sng" dirty="0" smtClean="0"/>
              <a:t>baseline </a:t>
            </a:r>
            <a:r>
              <a:rPr lang="cs-CZ" u="sng" dirty="0" smtClean="0"/>
              <a:t>testy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 automatizace umožňuje spustit velmi „hutnou“ sadu testů, umožňují efektivně provádět regresní testování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075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Automatizace regresních testů</a:t>
            </a:r>
            <a:endParaRPr lang="en-US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52494" y="1196974"/>
            <a:ext cx="7947898" cy="5256361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Velice častý scénář</a:t>
            </a:r>
          </a:p>
          <a:p>
            <a:r>
              <a:rPr lang="cs-CZ" dirty="0" smtClean="0"/>
              <a:t>Typický průběh automatizace</a:t>
            </a:r>
          </a:p>
          <a:p>
            <a:pPr lvl="1"/>
            <a:r>
              <a:rPr lang="cs-CZ" dirty="0" smtClean="0"/>
              <a:t>Vytvořit testovací případ</a:t>
            </a:r>
          </a:p>
          <a:p>
            <a:pPr lvl="1"/>
            <a:r>
              <a:rPr lang="cs-CZ" dirty="0" smtClean="0"/>
              <a:t>Manuálně jej spustit a ověřit výstup</a:t>
            </a:r>
          </a:p>
          <a:p>
            <a:pPr lvl="1"/>
            <a:r>
              <a:rPr lang="cs-CZ" dirty="0" smtClean="0"/>
              <a:t>V případě selhání nahlásit chybu</a:t>
            </a:r>
          </a:p>
          <a:p>
            <a:pPr lvl="1"/>
            <a:r>
              <a:rPr lang="cs-CZ" dirty="0" smtClean="0"/>
              <a:t>V případě úspěchu „uložit“ výsledek</a:t>
            </a:r>
          </a:p>
          <a:p>
            <a:pPr lvl="1"/>
            <a:r>
              <a:rPr lang="cs-CZ" dirty="0" smtClean="0"/>
              <a:t>Opakovaně spouštět test a výsledky porovnávat s uloženými, hlásit chybové situace</a:t>
            </a:r>
          </a:p>
          <a:p>
            <a:pPr lvl="1"/>
            <a:r>
              <a:rPr lang="cs-CZ" dirty="0" smtClean="0"/>
              <a:t>Udržovat automatický test</a:t>
            </a:r>
          </a:p>
          <a:p>
            <a:pPr lvl="1"/>
            <a:endParaRPr lang="cs-CZ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b="1" u="sng" dirty="0"/>
              <a:t>Je to skutečně automatizace ?</a:t>
            </a:r>
          </a:p>
          <a:p>
            <a:pPr>
              <a:lnSpc>
                <a:spcPct val="90000"/>
              </a:lnSpc>
            </a:pPr>
            <a:r>
              <a:rPr lang="cs-CZ" dirty="0"/>
              <a:t>Analýza programu</a:t>
            </a:r>
          </a:p>
          <a:p>
            <a:pPr>
              <a:lnSpc>
                <a:spcPct val="90000"/>
              </a:lnSpc>
            </a:pPr>
            <a:r>
              <a:rPr lang="cs-CZ" dirty="0"/>
              <a:t>Design testu</a:t>
            </a:r>
          </a:p>
          <a:p>
            <a:pPr>
              <a:lnSpc>
                <a:spcPct val="90000"/>
              </a:lnSpc>
            </a:pPr>
            <a:r>
              <a:rPr lang="cs-CZ" dirty="0"/>
              <a:t>První spuštění testu</a:t>
            </a:r>
          </a:p>
          <a:p>
            <a:pPr>
              <a:lnSpc>
                <a:spcPct val="90000"/>
              </a:lnSpc>
            </a:pPr>
            <a:r>
              <a:rPr lang="cs-CZ" dirty="0"/>
              <a:t>Uložení výsledků</a:t>
            </a:r>
          </a:p>
          <a:p>
            <a:pPr>
              <a:lnSpc>
                <a:spcPct val="90000"/>
              </a:lnSpc>
            </a:pPr>
            <a:r>
              <a:rPr lang="cs-CZ" dirty="0"/>
              <a:t>Dokumentace testu</a:t>
            </a:r>
          </a:p>
          <a:p>
            <a:pPr>
              <a:lnSpc>
                <a:spcPct val="90000"/>
              </a:lnSpc>
            </a:pPr>
            <a:r>
              <a:rPr lang="cs-CZ" dirty="0"/>
              <a:t>Znovuspuštění testu</a:t>
            </a:r>
          </a:p>
          <a:p>
            <a:pPr>
              <a:lnSpc>
                <a:spcPct val="90000"/>
              </a:lnSpc>
            </a:pPr>
            <a:r>
              <a:rPr lang="cs-CZ" dirty="0"/>
              <a:t>Vyhodnocení výsledků</a:t>
            </a:r>
          </a:p>
          <a:p>
            <a:pPr>
              <a:lnSpc>
                <a:spcPct val="90000"/>
              </a:lnSpc>
            </a:pPr>
            <a:r>
              <a:rPr lang="cs-CZ" dirty="0"/>
              <a:t>Údržba testu</a:t>
            </a:r>
            <a:endParaRPr lang="en-US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24128" y="4005064"/>
            <a:ext cx="2143840" cy="69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272" tIns="40636" rIns="81272" bIns="40636">
            <a:spAutoFit/>
          </a:bodyPr>
          <a:lstStyle/>
          <a:p>
            <a:pPr algn="ctr"/>
            <a:r>
              <a:rPr lang="cs-CZ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 z toho vlastně</a:t>
            </a:r>
          </a:p>
          <a:p>
            <a:pPr algn="ctr"/>
            <a:r>
              <a:rPr lang="cs-CZ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dělá stroj ?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rot="1113070" flipH="1">
            <a:off x="3086488" y="3936833"/>
            <a:ext cx="2682992" cy="1963747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rot="1113070" flipH="1">
            <a:off x="3401400" y="3988265"/>
            <a:ext cx="2341198" cy="2076909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2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2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2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2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2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2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Automatizace regresních testů</a:t>
            </a:r>
            <a:endParaRPr 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52494" y="1196974"/>
            <a:ext cx="8019906" cy="5256361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 u="sng" dirty="0" smtClean="0"/>
              <a:t>Ne pro automatizaci …</a:t>
            </a:r>
          </a:p>
          <a:p>
            <a:r>
              <a:rPr lang="cs-CZ" dirty="0" smtClean="0"/>
              <a:t>Tvorba testovacích případů je drahá</a:t>
            </a:r>
          </a:p>
          <a:p>
            <a:r>
              <a:rPr lang="cs-CZ" dirty="0" smtClean="0"/>
              <a:t>Vyžaduje velmi technicky zkušené členy týmu</a:t>
            </a:r>
          </a:p>
          <a:p>
            <a:r>
              <a:rPr lang="cs-CZ" dirty="0" smtClean="0"/>
              <a:t>Vyžaduje dobře definované a stabilní rozhraní</a:t>
            </a:r>
          </a:p>
          <a:p>
            <a:r>
              <a:rPr lang="cs-CZ" dirty="0" smtClean="0"/>
              <a:t>Vyplácí se pozdě (výhody automatizace v </a:t>
            </a:r>
            <a:r>
              <a:rPr lang="cs-CZ" dirty="0" err="1" smtClean="0"/>
              <a:t>release</a:t>
            </a:r>
            <a:r>
              <a:rPr lang="cs-CZ" dirty="0" smtClean="0"/>
              <a:t> N se vrací až v </a:t>
            </a:r>
            <a:r>
              <a:rPr lang="cs-CZ" dirty="0" err="1" smtClean="0"/>
              <a:t>release</a:t>
            </a:r>
            <a:r>
              <a:rPr lang="cs-CZ" dirty="0" smtClean="0"/>
              <a:t> N+1)</a:t>
            </a:r>
          </a:p>
          <a:p>
            <a:r>
              <a:rPr lang="cs-CZ" dirty="0" smtClean="0"/>
              <a:t>Regresní testy mají často menší </a:t>
            </a:r>
            <a:r>
              <a:rPr lang="en-US" dirty="0" smtClean="0"/>
              <a:t>Power</a:t>
            </a:r>
            <a:r>
              <a:rPr lang="cs-CZ" dirty="0" smtClean="0"/>
              <a:t> než nové testy</a:t>
            </a:r>
          </a:p>
          <a:p>
            <a:r>
              <a:rPr lang="cs-CZ" dirty="0" smtClean="0"/>
              <a:t>…</a:t>
            </a:r>
          </a:p>
          <a:p>
            <a:pPr>
              <a:buNone/>
            </a:pPr>
            <a:endParaRPr lang="cs-CZ" dirty="0"/>
          </a:p>
          <a:p>
            <a:pPr>
              <a:buFont typeface="Wingdings" pitchFamily="2" charset="2"/>
              <a:buNone/>
            </a:pPr>
            <a:r>
              <a:rPr lang="cs-CZ" b="1" u="sng" dirty="0"/>
              <a:t>Kdy může mít smysl ? Vždy otázka ROI !</a:t>
            </a:r>
          </a:p>
          <a:p>
            <a:r>
              <a:rPr lang="en-US" dirty="0"/>
              <a:t>Smoke testing (</a:t>
            </a:r>
            <a:r>
              <a:rPr lang="en-US" b="1" dirty="0"/>
              <a:t>Continuous Integration</a:t>
            </a:r>
            <a:r>
              <a:rPr lang="en-US" dirty="0"/>
              <a:t>)</a:t>
            </a:r>
          </a:p>
          <a:p>
            <a:r>
              <a:rPr lang="en-US" dirty="0"/>
              <a:t>Configuration testing (HW SW compatibility)</a:t>
            </a:r>
          </a:p>
          <a:p>
            <a:r>
              <a:rPr lang="cs-CZ" b="1" dirty="0"/>
              <a:t>Variace</a:t>
            </a:r>
            <a:r>
              <a:rPr lang="en-US" dirty="0"/>
              <a:t> (viz. </a:t>
            </a:r>
            <a:r>
              <a:rPr lang="cs-CZ" dirty="0"/>
              <a:t>debata o</a:t>
            </a:r>
            <a:r>
              <a:rPr lang="en-US" dirty="0"/>
              <a:t> Stochastic testing)</a:t>
            </a:r>
            <a:endParaRPr lang="cs-CZ" dirty="0"/>
          </a:p>
          <a:p>
            <a:r>
              <a:rPr lang="en-US" dirty="0"/>
              <a:t>Stress testing</a:t>
            </a:r>
          </a:p>
          <a:p>
            <a:r>
              <a:rPr lang="en-US" dirty="0"/>
              <a:t>Load testing</a:t>
            </a:r>
            <a:endParaRPr lang="cs-CZ" dirty="0"/>
          </a:p>
          <a:p>
            <a:r>
              <a:rPr lang="cs-CZ" b="1" dirty="0"/>
              <a:t>Příprava testovacího prostředí </a:t>
            </a:r>
            <a:r>
              <a:rPr lang="cs-CZ" dirty="0"/>
              <a:t>(data, …)</a:t>
            </a:r>
            <a:endParaRPr lang="en-US" dirty="0"/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3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3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903219"/>
            <a:ext cx="1876486" cy="191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Nástroje pro automatizaci testů</a:t>
            </a:r>
            <a:endParaRPr lang="en-US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u="sng" dirty="0" smtClean="0"/>
              <a:t>Unit </a:t>
            </a:r>
            <a:r>
              <a:rPr lang="cs-CZ" sz="1800" b="1" u="sng" dirty="0" smtClean="0"/>
              <a:t>a integrační testy</a:t>
            </a:r>
            <a:endParaRPr lang="en-US" sz="1800" b="1" u="sng" dirty="0" smtClean="0"/>
          </a:p>
          <a:p>
            <a:pPr>
              <a:lnSpc>
                <a:spcPct val="90000"/>
              </a:lnSpc>
            </a:pPr>
            <a:r>
              <a:rPr lang="en-US" sz="1800" noProof="1" smtClean="0">
                <a:hlinkClick r:id="rId4"/>
              </a:rPr>
              <a:t>jUnit</a:t>
            </a:r>
            <a:r>
              <a:rPr lang="cs-CZ" sz="1800" dirty="0" smtClean="0"/>
              <a:t>,</a:t>
            </a:r>
            <a:r>
              <a:rPr lang="cs-CZ" sz="1800" noProof="1" smtClean="0"/>
              <a:t> </a:t>
            </a:r>
            <a:r>
              <a:rPr lang="cs-CZ" sz="1800" noProof="1" smtClean="0">
                <a:hlinkClick r:id="rId5"/>
              </a:rPr>
              <a:t>TestNG</a:t>
            </a:r>
            <a:r>
              <a:rPr lang="cs-CZ" sz="1800" dirty="0" smtClean="0"/>
              <a:t>, </a:t>
            </a:r>
            <a:r>
              <a:rPr lang="cs-CZ" sz="1800" noProof="1" smtClean="0">
                <a:hlinkClick r:id="rId6"/>
              </a:rPr>
              <a:t>jMock</a:t>
            </a:r>
            <a:r>
              <a:rPr lang="cs-CZ" sz="1800" dirty="0" smtClean="0"/>
              <a:t>, </a:t>
            </a:r>
            <a:r>
              <a:rPr lang="cs-CZ" sz="1800" noProof="1" smtClean="0">
                <a:hlinkClick r:id="rId7"/>
              </a:rPr>
              <a:t>EasyMock</a:t>
            </a:r>
            <a:r>
              <a:rPr lang="cs-CZ" sz="1800" dirty="0" smtClean="0"/>
              <a:t>, </a:t>
            </a:r>
            <a:r>
              <a:rPr lang="cs-CZ" sz="1800" noProof="1" smtClean="0">
                <a:hlinkClick r:id="rId8"/>
              </a:rPr>
              <a:t>DbUnit</a:t>
            </a:r>
            <a:r>
              <a:rPr lang="cs-CZ" sz="1800" dirty="0" smtClean="0"/>
              <a:t>, 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1800" b="1" u="sng" dirty="0" smtClean="0"/>
              <a:t>Statická analýza kódu</a:t>
            </a:r>
          </a:p>
          <a:p>
            <a:pPr>
              <a:lnSpc>
                <a:spcPct val="90000"/>
              </a:lnSpc>
            </a:pPr>
            <a:r>
              <a:rPr lang="cs-CZ" sz="1800" dirty="0" err="1" smtClean="0">
                <a:hlinkClick r:id="rId9"/>
              </a:rPr>
              <a:t>Findbugs</a:t>
            </a:r>
            <a:r>
              <a:rPr lang="en-US" sz="1800" dirty="0" smtClean="0"/>
              <a:t>, </a:t>
            </a:r>
            <a:r>
              <a:rPr lang="cs-CZ" sz="1800" dirty="0" smtClean="0">
                <a:hlinkClick r:id="rId10"/>
              </a:rPr>
              <a:t>PMD</a:t>
            </a:r>
            <a:r>
              <a:rPr lang="en-US" sz="1800" dirty="0" smtClean="0"/>
              <a:t>,</a:t>
            </a:r>
            <a:r>
              <a:rPr lang="cs-CZ" sz="1800" dirty="0" smtClean="0"/>
              <a:t> </a:t>
            </a:r>
            <a:r>
              <a:rPr lang="cs-CZ" sz="1800" noProof="1" smtClean="0">
                <a:hlinkClick r:id="rId11"/>
              </a:rPr>
              <a:t>JDepend</a:t>
            </a:r>
            <a:r>
              <a:rPr lang="en-US" sz="1800" dirty="0" smtClean="0"/>
              <a:t>, </a:t>
            </a:r>
            <a:r>
              <a:rPr lang="en-US" sz="1800" noProof="1" smtClean="0"/>
              <a:t>FoxCop</a:t>
            </a:r>
            <a:r>
              <a:rPr lang="cs-CZ" sz="1800" dirty="0" smtClean="0"/>
              <a:t>, </a:t>
            </a:r>
            <a:r>
              <a:rPr lang="en-US" sz="1800" dirty="0" smtClean="0"/>
              <a:t>…</a:t>
            </a:r>
            <a:endParaRPr lang="cs-CZ" sz="1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1800" b="1" u="sng" dirty="0" smtClean="0"/>
              <a:t>Funkční testy – tlustý klient</a:t>
            </a:r>
            <a:endParaRPr lang="en-US" sz="1800" b="1" u="sng" dirty="0" smtClean="0"/>
          </a:p>
          <a:p>
            <a:pPr>
              <a:lnSpc>
                <a:spcPct val="90000"/>
              </a:lnSpc>
            </a:pPr>
            <a:r>
              <a:rPr lang="en-US" sz="1800" noProof="1" smtClean="0">
                <a:hlinkClick r:id="rId12"/>
              </a:rPr>
              <a:t>Selenium</a:t>
            </a:r>
            <a:r>
              <a:rPr lang="en-US" sz="1800" noProof="1" smtClean="0"/>
              <a:t>, </a:t>
            </a:r>
            <a:r>
              <a:rPr lang="cs-CZ" sz="1800" dirty="0" smtClean="0"/>
              <a:t>HP </a:t>
            </a:r>
            <a:r>
              <a:rPr lang="cs-CZ" sz="1800" noProof="1" smtClean="0"/>
              <a:t>QuickTest</a:t>
            </a:r>
            <a:r>
              <a:rPr lang="cs-CZ" sz="1800" dirty="0" smtClean="0"/>
              <a:t>, IBM</a:t>
            </a:r>
            <a:r>
              <a:rPr lang="cs-CZ" sz="1800" noProof="1" smtClean="0"/>
              <a:t> Functional Tester,</a:t>
            </a:r>
            <a:r>
              <a:rPr lang="en-US" sz="1800" dirty="0" smtClean="0"/>
              <a:t> …</a:t>
            </a:r>
            <a:endParaRPr lang="cs-CZ" sz="1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1800" b="1" u="sng" dirty="0" smtClean="0"/>
              <a:t>Funkční testy – tenký klient</a:t>
            </a:r>
          </a:p>
          <a:p>
            <a:pPr>
              <a:lnSpc>
                <a:spcPct val="90000"/>
              </a:lnSpc>
            </a:pPr>
            <a:r>
              <a:rPr lang="cs-CZ" sz="1800" noProof="1" smtClean="0"/>
              <a:t>HP QuickTest, IBM Functional Tester, White, AutoIt, 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1800" b="1" u="sng" dirty="0" smtClean="0"/>
              <a:t>Výkonové testy</a:t>
            </a:r>
          </a:p>
          <a:p>
            <a:pPr>
              <a:lnSpc>
                <a:spcPct val="90000"/>
              </a:lnSpc>
            </a:pPr>
            <a:r>
              <a:rPr lang="cs-CZ" sz="1800" noProof="1" smtClean="0">
                <a:hlinkClick r:id="rId13"/>
              </a:rPr>
              <a:t>JMeter</a:t>
            </a:r>
            <a:r>
              <a:rPr lang="cs-CZ" sz="1800" noProof="1" smtClean="0"/>
              <a:t>, </a:t>
            </a:r>
            <a:r>
              <a:rPr lang="cs-CZ" sz="1800" noProof="1" smtClean="0">
                <a:hlinkClick r:id="rId14"/>
              </a:rPr>
              <a:t>Dieseltest</a:t>
            </a:r>
            <a:r>
              <a:rPr lang="en-US" sz="1800" dirty="0" smtClean="0"/>
              <a:t>, </a:t>
            </a:r>
            <a:r>
              <a:rPr lang="en-US" sz="1800" noProof="1" smtClean="0">
                <a:hlinkClick r:id="rId15"/>
              </a:rPr>
              <a:t>QALoad</a:t>
            </a:r>
            <a:r>
              <a:rPr lang="cs-CZ" sz="1800" dirty="0" smtClean="0"/>
              <a:t>, </a:t>
            </a:r>
            <a:r>
              <a:rPr lang="en-US" sz="1800" dirty="0" smtClean="0"/>
              <a:t>…</a:t>
            </a:r>
            <a:endParaRPr lang="cs-CZ" sz="1800" b="1" u="sng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1800" b="1" u="sng" dirty="0" smtClean="0"/>
              <a:t>Komplexní řešení</a:t>
            </a:r>
            <a:endParaRPr lang="en-US" sz="1800" b="1" u="sng" dirty="0" smtClean="0"/>
          </a:p>
          <a:p>
            <a:pPr>
              <a:lnSpc>
                <a:spcPct val="90000"/>
              </a:lnSpc>
            </a:pPr>
            <a:r>
              <a:rPr lang="en-US" sz="1800" noProof="1" smtClean="0"/>
              <a:t>HP</a:t>
            </a:r>
            <a:r>
              <a:rPr lang="cs-CZ" sz="1800" dirty="0" smtClean="0"/>
              <a:t> Test </a:t>
            </a:r>
            <a:r>
              <a:rPr lang="cs-CZ" sz="1800" noProof="1" smtClean="0"/>
              <a:t>Suite</a:t>
            </a:r>
            <a:r>
              <a:rPr lang="en-US" sz="1800" dirty="0" smtClean="0"/>
              <a:t>,</a:t>
            </a:r>
            <a:r>
              <a:rPr lang="cs-CZ" sz="1800" dirty="0" smtClean="0"/>
              <a:t> IBM/</a:t>
            </a:r>
            <a:r>
              <a:rPr lang="en-US" sz="1800" dirty="0" smtClean="0"/>
              <a:t>Rational Test Suite, …</a:t>
            </a:r>
            <a:endParaRPr lang="cs-CZ" sz="1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1800" b="1" u="sng" dirty="0" smtClean="0"/>
              <a:t>Příprava testovacího prostředí</a:t>
            </a:r>
          </a:p>
          <a:p>
            <a:pPr>
              <a:lnSpc>
                <a:spcPct val="90000"/>
              </a:lnSpc>
            </a:pPr>
            <a:r>
              <a:rPr lang="cs-CZ" sz="1800" noProof="1" smtClean="0"/>
              <a:t>IBM Optim, Grid-Tools DataMaker, Oracle Datamasking, …</a:t>
            </a:r>
          </a:p>
        </p:txBody>
      </p:sp>
    </p:spTree>
    <p:extLst>
      <p:ext uri="{BB962C8B-B14F-4D97-AF65-F5344CB8AC3E}">
        <p14:creationId xmlns:p14="http://schemas.microsoft.com/office/powerpoint/2010/main" val="367639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Goodies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89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0" y="48462"/>
            <a:ext cx="7777803" cy="676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261044" y="2708920"/>
            <a:ext cx="5247059" cy="129614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323528" y="4725144"/>
            <a:ext cx="4541184" cy="26331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Diskuze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Softwarový proces</a:t>
            </a:r>
            <a:endParaRPr lang="en-US" dirty="0" smtClean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196752"/>
            <a:ext cx="7892092" cy="4846114"/>
          </a:xfrm>
          <a:prstGeom prst="rect">
            <a:avLst/>
          </a:prstGeom>
          <a:noFill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6640286"/>
            <a:ext cx="2865228" cy="20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72" tIns="40636" rIns="81272" bIns="40636">
            <a:spAutoFit/>
          </a:bodyPr>
          <a:lstStyle/>
          <a:p>
            <a:r>
              <a:rPr lang="cs-CZ" sz="800" noProof="1">
                <a:solidFill>
                  <a:srgbClr val="695A74"/>
                </a:solidFill>
              </a:rPr>
              <a:t>Převzato z http://csse.usc.edu/csse/research/CORADMO/</a:t>
            </a:r>
          </a:p>
        </p:txBody>
      </p:sp>
    </p:spTree>
    <p:extLst>
      <p:ext uri="{BB962C8B-B14F-4D97-AF65-F5344CB8AC3E}">
        <p14:creationId xmlns:p14="http://schemas.microsoft.com/office/powerpoint/2010/main" val="38293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Nadpis 4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Děkujeme</a:t>
            </a:r>
            <a:br>
              <a:rPr lang="cs-CZ" smtClean="0"/>
            </a:br>
            <a:r>
              <a:rPr lang="cs-CZ" smtClean="0"/>
              <a:t>za pozornost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Backup</a:t>
            </a:r>
            <a:r>
              <a:rPr lang="cs-CZ" dirty="0" smtClean="0"/>
              <a:t> </a:t>
            </a:r>
            <a:r>
              <a:rPr lang="cs-CZ" dirty="0" err="1" smtClean="0"/>
              <a:t>slides</a:t>
            </a:r>
            <a:r>
              <a:rPr lang="cs-CZ" dirty="0" smtClean="0"/>
              <a:t> – dominantní techniky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96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Dominantní techniky</a:t>
            </a:r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b="1" u="sng" dirty="0" smtClean="0"/>
              <a:t>Function testing</a:t>
            </a:r>
          </a:p>
          <a:p>
            <a:r>
              <a:rPr lang="cs-CZ" dirty="0" smtClean="0"/>
              <a:t>Test každé funkce / </a:t>
            </a:r>
            <a:r>
              <a:rPr lang="en-US" dirty="0" smtClean="0"/>
              <a:t>feature</a:t>
            </a:r>
            <a:r>
              <a:rPr lang="cs-CZ" dirty="0" smtClean="0"/>
              <a:t> v izolaci</a:t>
            </a:r>
          </a:p>
          <a:p>
            <a:r>
              <a:rPr lang="cs-CZ" dirty="0" smtClean="0"/>
              <a:t>Použití „opatrných“ (</a:t>
            </a:r>
            <a:r>
              <a:rPr lang="en-US" dirty="0" smtClean="0"/>
              <a:t>middle-of-the-road</a:t>
            </a:r>
            <a:r>
              <a:rPr lang="cs-CZ" dirty="0" smtClean="0"/>
              <a:t>) hodnot</a:t>
            </a:r>
          </a:p>
          <a:p>
            <a:r>
              <a:rPr lang="cs-CZ" dirty="0" smtClean="0"/>
              <a:t>Neočekáváme selhání</a:t>
            </a:r>
          </a:p>
          <a:p>
            <a:r>
              <a:rPr lang="cs-CZ" dirty="0" smtClean="0"/>
              <a:t>Později „přitvrdíme“</a:t>
            </a:r>
          </a:p>
          <a:p>
            <a:r>
              <a:rPr lang="en-US" i="1" dirty="0" smtClean="0"/>
              <a:t>Highly credible</a:t>
            </a:r>
            <a:r>
              <a:rPr lang="cs-CZ" dirty="0" smtClean="0"/>
              <a:t> a </a:t>
            </a:r>
            <a:r>
              <a:rPr lang="en-US" i="1" dirty="0" smtClean="0"/>
              <a:t>Easy to evaluate </a:t>
            </a:r>
            <a:r>
              <a:rPr lang="cs-CZ" dirty="0" smtClean="0"/>
              <a:t>testy</a:t>
            </a:r>
          </a:p>
          <a:p>
            <a:r>
              <a:rPr lang="cs-CZ" dirty="0" smtClean="0"/>
              <a:t>Opomíjí interakce a průzkum přínosů programu</a:t>
            </a:r>
          </a:p>
          <a:p>
            <a:endParaRPr lang="cs-CZ" dirty="0"/>
          </a:p>
          <a:p>
            <a:pPr>
              <a:buFont typeface="Wingdings" pitchFamily="2" charset="2"/>
              <a:buNone/>
            </a:pPr>
            <a:r>
              <a:rPr lang="en-US" b="1" u="sng" dirty="0"/>
              <a:t>Specification-based testing</a:t>
            </a:r>
          </a:p>
          <a:p>
            <a:r>
              <a:rPr lang="cs-CZ" dirty="0"/>
              <a:t>Test SW proti každému tvrzení v referenční dokumentaci (specifikace, </a:t>
            </a:r>
            <a:r>
              <a:rPr lang="cs-CZ" dirty="0" smtClean="0"/>
              <a:t>uživatelský </a:t>
            </a:r>
            <a:r>
              <a:rPr lang="cs-CZ" dirty="0"/>
              <a:t>manuál, …)</a:t>
            </a:r>
          </a:p>
          <a:p>
            <a:r>
              <a:rPr lang="cs-CZ" dirty="0"/>
              <a:t>Závisí na kvalitě referenční dokumentace</a:t>
            </a:r>
          </a:p>
          <a:p>
            <a:pPr lvl="1"/>
            <a:r>
              <a:rPr lang="cs-CZ" dirty="0"/>
              <a:t>Nutná revize</a:t>
            </a:r>
          </a:p>
          <a:p>
            <a:pPr lvl="1"/>
            <a:r>
              <a:rPr lang="cs-CZ" b="1" dirty="0"/>
              <a:t>Neúplnost</a:t>
            </a:r>
            <a:r>
              <a:rPr lang="cs-CZ" dirty="0"/>
              <a:t>,</a:t>
            </a:r>
            <a:r>
              <a:rPr lang="cs-CZ" b="1" dirty="0"/>
              <a:t> nejednoznačnost</a:t>
            </a:r>
            <a:r>
              <a:rPr lang="cs-CZ" dirty="0"/>
              <a:t>, </a:t>
            </a:r>
            <a:r>
              <a:rPr lang="cs-CZ" b="1" dirty="0"/>
              <a:t>netestovatelnost</a:t>
            </a:r>
          </a:p>
          <a:p>
            <a:r>
              <a:rPr lang="en-US" i="1" dirty="0"/>
              <a:t>Traceability matrix</a:t>
            </a:r>
            <a:r>
              <a:rPr lang="cs-CZ" dirty="0"/>
              <a:t> (pokrytí „tvrzení“ testy)</a:t>
            </a:r>
          </a:p>
          <a:p>
            <a:r>
              <a:rPr lang="en-US" i="1" dirty="0"/>
              <a:t>Highly significant (motivating)</a:t>
            </a:r>
            <a:r>
              <a:rPr lang="cs-CZ" dirty="0"/>
              <a:t> testy</a:t>
            </a:r>
          </a:p>
          <a:p>
            <a:r>
              <a:rPr lang="cs-CZ" dirty="0"/>
              <a:t>Hledá špatně specifikované oblasti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29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Dominantní techniky</a:t>
            </a:r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52494" y="1196974"/>
            <a:ext cx="7947898" cy="5256361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 smtClean="0"/>
              <a:t>Risk-based testing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Představit si možné způsoby, jak může program selhat, a navrhnout jeden či více testů, které ověří, zda skutečně daným způsobem selže.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Snaha najít „</a:t>
            </a:r>
            <a:r>
              <a:rPr lang="cs-CZ" b="1" dirty="0" smtClean="0"/>
              <a:t>velké problémy</a:t>
            </a:r>
            <a:r>
              <a:rPr lang="cs-CZ" dirty="0" smtClean="0"/>
              <a:t>“ co nejdřív</a:t>
            </a:r>
          </a:p>
          <a:p>
            <a:pPr>
              <a:lnSpc>
                <a:spcPct val="90000"/>
              </a:lnSpc>
            </a:pPr>
            <a:r>
              <a:rPr lang="cs-CZ" b="1" dirty="0" smtClean="0"/>
              <a:t>Optimalizace</a:t>
            </a:r>
            <a:r>
              <a:rPr lang="cs-CZ" dirty="0" smtClean="0"/>
              <a:t> priorit dle míry rizika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„Kompletní“ množina </a:t>
            </a:r>
            <a:r>
              <a:rPr lang="en-US" dirty="0" smtClean="0"/>
              <a:t>risk-based</a:t>
            </a:r>
            <a:r>
              <a:rPr lang="cs-CZ" dirty="0" smtClean="0"/>
              <a:t> testů založena na úplném seznamu rizik (věcí, které mohou jít špatně)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Nebezpečí </a:t>
            </a:r>
            <a:r>
              <a:rPr lang="cs-CZ" b="1" dirty="0" smtClean="0"/>
              <a:t>špatné identifikace</a:t>
            </a:r>
            <a:r>
              <a:rPr lang="cs-CZ" dirty="0" smtClean="0"/>
              <a:t> rizik</a:t>
            </a:r>
          </a:p>
          <a:p>
            <a:pPr>
              <a:lnSpc>
                <a:spcPct val="90000"/>
              </a:lnSpc>
            </a:pPr>
            <a:r>
              <a:rPr lang="en-US" i="1" dirty="0" smtClean="0"/>
              <a:t>Highly credible</a:t>
            </a:r>
            <a:r>
              <a:rPr lang="en-US" dirty="0" smtClean="0"/>
              <a:t>, </a:t>
            </a:r>
            <a:r>
              <a:rPr lang="en-US" i="1" dirty="0" smtClean="0"/>
              <a:t>highly motivating</a:t>
            </a:r>
            <a:r>
              <a:rPr lang="cs-CZ" i="1" dirty="0" smtClean="0"/>
              <a:t> </a:t>
            </a:r>
            <a:r>
              <a:rPr lang="cs-CZ" dirty="0" smtClean="0"/>
              <a:t>testy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Potenciál mít </a:t>
            </a:r>
            <a:r>
              <a:rPr lang="en-US" i="1" dirty="0" smtClean="0"/>
              <a:t>high information value</a:t>
            </a:r>
          </a:p>
        </p:txBody>
      </p:sp>
    </p:spTree>
    <p:extLst>
      <p:ext uri="{BB962C8B-B14F-4D97-AF65-F5344CB8AC3E}">
        <p14:creationId xmlns:p14="http://schemas.microsoft.com/office/powerpoint/2010/main" val="26164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Dominantní techniky</a:t>
            </a:r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 smtClean="0"/>
              <a:t>Risk-based testing</a:t>
            </a:r>
            <a:r>
              <a:rPr lang="cs-CZ" b="1" u="sng" dirty="0" smtClean="0"/>
              <a:t> – kde hledat problémy</a:t>
            </a:r>
            <a:endParaRPr lang="en-US" b="1" u="sng" dirty="0" smtClean="0"/>
          </a:p>
          <a:p>
            <a:pPr>
              <a:lnSpc>
                <a:spcPct val="90000"/>
              </a:lnSpc>
            </a:pPr>
            <a:r>
              <a:rPr lang="cs-CZ" dirty="0" smtClean="0"/>
              <a:t>Nesplnění některých atributů kvality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Nové funkce, technologie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Věci dělané na poslední chvíli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Unavení, problémoví programátoři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Nejasnosti (ve specifikaci, …)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Komplexní funkce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Historicky chybové funkce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…</a:t>
            </a:r>
          </a:p>
          <a:p>
            <a:endParaRPr lang="cs-CZ" dirty="0" smtClean="0"/>
          </a:p>
          <a:p>
            <a:r>
              <a:rPr lang="cs-CZ" dirty="0" smtClean="0"/>
              <a:t>Hlášené </a:t>
            </a:r>
            <a:r>
              <a:rPr lang="cs-CZ" dirty="0"/>
              <a:t>problémy ostatních</a:t>
            </a:r>
          </a:p>
          <a:p>
            <a:pPr lvl="1"/>
            <a:r>
              <a:rPr lang="cs-CZ" noProof="1">
                <a:hlinkClick r:id="rId2"/>
              </a:rPr>
              <a:t>http://www.bugnet.com</a:t>
            </a:r>
            <a:endParaRPr lang="cs-CZ" noProof="1"/>
          </a:p>
          <a:p>
            <a:pPr lvl="1"/>
            <a:r>
              <a:rPr lang="cs-CZ" noProof="1">
                <a:hlinkClick r:id="rId3"/>
              </a:rPr>
              <a:t>http://www.cnet.com</a:t>
            </a:r>
            <a:endParaRPr lang="cs-CZ" noProof="1"/>
          </a:p>
          <a:p>
            <a:pPr lvl="1"/>
            <a:r>
              <a:rPr lang="cs-CZ" dirty="0"/>
              <a:t>odkazy na </a:t>
            </a:r>
            <a:r>
              <a:rPr lang="cs-CZ" noProof="1">
                <a:hlinkClick r:id="rId4"/>
              </a:rPr>
              <a:t>http://www.winfiles.com</a:t>
            </a:r>
            <a:endParaRPr lang="cs-CZ" noProof="1"/>
          </a:p>
          <a:p>
            <a:pPr lvl="1"/>
            <a:r>
              <a:rPr lang="cs-CZ" dirty="0"/>
              <a:t>některé </a:t>
            </a:r>
            <a:r>
              <a:rPr lang="cs-CZ" noProof="1"/>
              <a:t>mailing listy</a:t>
            </a:r>
            <a:r>
              <a:rPr lang="cs-CZ" dirty="0"/>
              <a:t> a další zdroje …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98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Dominantní techniky</a:t>
            </a:r>
            <a:endParaRPr lang="en-US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52494" y="1196974"/>
            <a:ext cx="7875890" cy="5256361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u="sng" dirty="0" smtClean="0"/>
              <a:t>Scenario testing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Testy jako komplexní „příběhy“, které odpovídají způsobu použití programu v reálných situacích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Nutno dodržet následující atributy</a:t>
            </a:r>
          </a:p>
          <a:p>
            <a:pPr lvl="1">
              <a:lnSpc>
                <a:spcPct val="80000"/>
              </a:lnSpc>
            </a:pPr>
            <a:r>
              <a:rPr lang="en-US" i="1" dirty="0" smtClean="0"/>
              <a:t>Complex </a:t>
            </a:r>
            <a:r>
              <a:rPr lang="cs-CZ" dirty="0" smtClean="0"/>
              <a:t>(mnoho funkcí)</a:t>
            </a:r>
          </a:p>
          <a:p>
            <a:pPr lvl="1">
              <a:lnSpc>
                <a:spcPct val="80000"/>
              </a:lnSpc>
            </a:pPr>
            <a:r>
              <a:rPr lang="en-US" i="1" dirty="0" smtClean="0"/>
              <a:t>Credible, Motivating</a:t>
            </a:r>
            <a:r>
              <a:rPr lang="cs-CZ" dirty="0" smtClean="0"/>
              <a:t> (odpovídá reálnému použití)</a:t>
            </a:r>
          </a:p>
          <a:p>
            <a:pPr lvl="1">
              <a:lnSpc>
                <a:spcPct val="80000"/>
              </a:lnSpc>
            </a:pPr>
            <a:r>
              <a:rPr lang="en-US" i="1" dirty="0" smtClean="0"/>
              <a:t>Easy to evaluate</a:t>
            </a:r>
            <a:r>
              <a:rPr lang="cs-CZ" dirty="0" smtClean="0"/>
              <a:t> (žádná nejasnost, zda test proběhl či selhal)</a:t>
            </a:r>
          </a:p>
          <a:p>
            <a:pPr>
              <a:lnSpc>
                <a:spcPct val="80000"/>
              </a:lnSpc>
            </a:pPr>
            <a:r>
              <a:rPr lang="en-US" i="1" dirty="0" smtClean="0"/>
              <a:t>High power </a:t>
            </a:r>
            <a:r>
              <a:rPr lang="cs-CZ" dirty="0" smtClean="0"/>
              <a:t>testy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Jedná chybná funkce zhatí vše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Nebezpečí nedostatečného pokrytí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Inspirace</a:t>
            </a:r>
          </a:p>
          <a:p>
            <a:pPr lvl="1">
              <a:lnSpc>
                <a:spcPct val="80000"/>
              </a:lnSpc>
            </a:pPr>
            <a:r>
              <a:rPr lang="cs-CZ" dirty="0" smtClean="0"/>
              <a:t>Dle produktů konkurence</a:t>
            </a:r>
          </a:p>
          <a:p>
            <a:pPr lvl="1">
              <a:lnSpc>
                <a:spcPct val="80000"/>
              </a:lnSpc>
            </a:pPr>
            <a:r>
              <a:rPr lang="cs-CZ" dirty="0" smtClean="0"/>
              <a:t>Způsoby chování zákazníka</a:t>
            </a:r>
          </a:p>
          <a:p>
            <a:pPr>
              <a:lnSpc>
                <a:spcPct val="80000"/>
              </a:lnSpc>
            </a:pPr>
            <a:r>
              <a:rPr lang="cs-CZ" dirty="0" smtClean="0"/>
              <a:t>Varianta „</a:t>
            </a:r>
            <a:r>
              <a:rPr lang="en-US" i="1" dirty="0" smtClean="0"/>
              <a:t>harsher</a:t>
            </a:r>
            <a:r>
              <a:rPr lang="cs-CZ" dirty="0" smtClean="0"/>
              <a:t>“ testy (</a:t>
            </a:r>
            <a:r>
              <a:rPr lang="en-US" i="1" dirty="0" smtClean="0"/>
              <a:t>killer soap opera </a:t>
            </a:r>
            <a:r>
              <a:rPr lang="cs-CZ" dirty="0" smtClean="0">
                <a:sym typeface="Wingdings" pitchFamily="2" charset="2"/>
              </a:rPr>
              <a:t>)</a:t>
            </a:r>
          </a:p>
          <a:p>
            <a:pPr lvl="1">
              <a:lnSpc>
                <a:spcPct val="80000"/>
              </a:lnSpc>
            </a:pPr>
            <a:r>
              <a:rPr lang="cs-CZ" dirty="0" smtClean="0">
                <a:sym typeface="Wingdings" pitchFamily="2" charset="2"/>
              </a:rPr>
              <a:t>Běžný </a:t>
            </a:r>
            <a:r>
              <a:rPr lang="cs-CZ" dirty="0" err="1" smtClean="0">
                <a:sym typeface="Wingdings" pitchFamily="2" charset="2"/>
              </a:rPr>
              <a:t>scenario</a:t>
            </a:r>
            <a:r>
              <a:rPr lang="cs-CZ" dirty="0" smtClean="0">
                <a:sym typeface="Wingdings" pitchFamily="2" charset="2"/>
              </a:rPr>
              <a:t> test, pouze jiná sekvence či ne tak běžná data</a:t>
            </a:r>
          </a:p>
          <a:p>
            <a:pPr lvl="1">
              <a:lnSpc>
                <a:spcPct val="80000"/>
              </a:lnSpc>
            </a:pPr>
            <a:r>
              <a:rPr lang="cs-CZ" dirty="0" smtClean="0">
                <a:sym typeface="Wingdings" pitchFamily="2" charset="2"/>
              </a:rPr>
              <a:t>Netypické chování uživatele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16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Dominantní techniky</a:t>
            </a:r>
            <a:endParaRPr 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52494" y="1196974"/>
            <a:ext cx="7947898" cy="5256361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u="sng" dirty="0" smtClean="0"/>
              <a:t>Domain testing</a:t>
            </a:r>
          </a:p>
          <a:p>
            <a:r>
              <a:rPr lang="cs-CZ" dirty="0" smtClean="0"/>
              <a:t>Testy proměnných (vstupy, </a:t>
            </a:r>
            <a:r>
              <a:rPr lang="cs-CZ" noProof="1" smtClean="0"/>
              <a:t>konfig.</a:t>
            </a:r>
            <a:r>
              <a:rPr lang="cs-CZ" dirty="0" smtClean="0"/>
              <a:t> hodnoty, …)</a:t>
            </a:r>
          </a:p>
          <a:p>
            <a:r>
              <a:rPr lang="cs-CZ" dirty="0" smtClean="0"/>
              <a:t>Proměnné v izolaci i ve skupinách</a:t>
            </a:r>
          </a:p>
          <a:p>
            <a:r>
              <a:rPr lang="cs-CZ" dirty="0" smtClean="0"/>
              <a:t>Všechny přípustné i nepřípustné hodnoty</a:t>
            </a:r>
          </a:p>
          <a:p>
            <a:r>
              <a:rPr lang="en-US" dirty="0" smtClean="0"/>
              <a:t>Partitioning</a:t>
            </a:r>
            <a:r>
              <a:rPr lang="cs-CZ" dirty="0" smtClean="0"/>
              <a:t>, třídy ekvivalence, „</a:t>
            </a:r>
            <a:r>
              <a:rPr lang="cs-CZ" i="1" dirty="0" smtClean="0"/>
              <a:t>nejlepší zástupce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Pozor na chyby mimo hraniční případy</a:t>
            </a:r>
          </a:p>
          <a:p>
            <a:r>
              <a:rPr lang="en-US" i="1" dirty="0" smtClean="0"/>
              <a:t>High power</a:t>
            </a:r>
            <a:r>
              <a:rPr lang="en-US" dirty="0" smtClean="0"/>
              <a:t>, </a:t>
            </a:r>
            <a:r>
              <a:rPr lang="en-US" i="1" dirty="0" smtClean="0"/>
              <a:t>Lot of Information value</a:t>
            </a:r>
            <a:r>
              <a:rPr lang="cs-CZ" dirty="0" smtClean="0"/>
              <a:t> testy</a:t>
            </a:r>
            <a:endParaRPr lang="en-US" dirty="0" smtClean="0"/>
          </a:p>
          <a:p>
            <a:r>
              <a:rPr lang="cs-CZ" dirty="0" smtClean="0"/>
              <a:t>Nižší </a:t>
            </a:r>
            <a:r>
              <a:rPr lang="en-US" i="1" dirty="0" smtClean="0"/>
              <a:t>Credible </a:t>
            </a:r>
            <a:r>
              <a:rPr lang="cs-CZ" dirty="0" smtClean="0"/>
              <a:t>a </a:t>
            </a:r>
            <a:r>
              <a:rPr lang="en-US" i="1" dirty="0" smtClean="0"/>
              <a:t>Motivating</a:t>
            </a:r>
            <a:r>
              <a:rPr lang="cs-CZ" i="1" dirty="0" smtClean="0"/>
              <a:t> </a:t>
            </a:r>
            <a:r>
              <a:rPr lang="cs-CZ" dirty="0" smtClean="0"/>
              <a:t>(</a:t>
            </a:r>
            <a:r>
              <a:rPr lang="en-US" dirty="0" smtClean="0"/>
              <a:t>corner cases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pPr>
              <a:buFont typeface="Wingdings" pitchFamily="2" charset="2"/>
              <a:buNone/>
            </a:pPr>
            <a:r>
              <a:rPr lang="en-US" b="1" u="sng" dirty="0"/>
              <a:t>Regression testing</a:t>
            </a:r>
          </a:p>
          <a:p>
            <a:r>
              <a:rPr lang="cs-CZ" dirty="0"/>
              <a:t>Vytváření testů s důrazem na jejich pravidelné opakování po provedení změn v programu</a:t>
            </a:r>
          </a:p>
          <a:p>
            <a:r>
              <a:rPr lang="cs-CZ" dirty="0"/>
              <a:t>Libovolný test lze použít jako regresní</a:t>
            </a:r>
          </a:p>
          <a:p>
            <a:r>
              <a:rPr lang="cs-CZ" dirty="0"/>
              <a:t>Zpočátku </a:t>
            </a:r>
            <a:r>
              <a:rPr lang="en-US" i="1" dirty="0"/>
              <a:t>Power</a:t>
            </a:r>
            <a:r>
              <a:rPr lang="cs-CZ" dirty="0"/>
              <a:t> a </a:t>
            </a:r>
            <a:r>
              <a:rPr lang="en-US" i="1" dirty="0"/>
              <a:t>Credible</a:t>
            </a:r>
            <a:r>
              <a:rPr lang="cs-CZ" dirty="0"/>
              <a:t> testy, jejich síla klesá s časem a počtem jejich opakování (pokud se nedějí v systému velké změny)</a:t>
            </a:r>
          </a:p>
          <a:p>
            <a:r>
              <a:rPr lang="cs-CZ" dirty="0"/>
              <a:t>Je nutné se naučit navrhovat testovací případy s důrazem na </a:t>
            </a:r>
            <a:r>
              <a:rPr lang="cs-CZ" dirty="0" smtClean="0"/>
              <a:t>znovupoužitelnost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Dominantní techniky</a:t>
            </a:r>
            <a:endParaRPr lang="en-US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52494" y="1196974"/>
            <a:ext cx="7947898" cy="525636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 smtClean="0"/>
              <a:t>Stress testing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Několik definic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Zatížit program extrémní aktivitou a sledovat, zda selže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Testování za hranicemi specifikovaných požadavků na komponentu či program s cílem způsobit selhání systému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Zahnání aplikace nestandardními podmínkami do stavu selhání s cílem sledovat </a:t>
            </a:r>
            <a:r>
              <a:rPr lang="cs-CZ" b="1" dirty="0" smtClean="0"/>
              <a:t>JAK</a:t>
            </a:r>
            <a:r>
              <a:rPr lang="cs-CZ" dirty="0" smtClean="0"/>
              <a:t> program selže a jaká slabost se tímto odhalí</a:t>
            </a:r>
          </a:p>
          <a:p>
            <a:pPr>
              <a:lnSpc>
                <a:spcPct val="90000"/>
              </a:lnSpc>
            </a:pPr>
            <a:r>
              <a:rPr lang="en-US" i="1" dirty="0" smtClean="0"/>
              <a:t>High power </a:t>
            </a:r>
            <a:r>
              <a:rPr lang="cs-CZ" dirty="0" smtClean="0"/>
              <a:t>testy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Někdy ne tolik </a:t>
            </a:r>
            <a:r>
              <a:rPr lang="en-US" i="1" dirty="0" smtClean="0"/>
              <a:t>Credible</a:t>
            </a:r>
            <a:r>
              <a:rPr lang="cs-CZ" dirty="0" smtClean="0"/>
              <a:t> a </a:t>
            </a:r>
            <a:r>
              <a:rPr lang="en-US" i="1" dirty="0" smtClean="0"/>
              <a:t>Motivating</a:t>
            </a:r>
            <a:r>
              <a:rPr lang="en-US" dirty="0" smtClean="0"/>
              <a:t> </a:t>
            </a:r>
            <a:r>
              <a:rPr lang="cs-CZ" dirty="0" smtClean="0"/>
              <a:t>testy (netypické pro uživatele)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Problémy s </a:t>
            </a:r>
            <a:r>
              <a:rPr lang="cs-CZ" b="1" dirty="0" smtClean="0"/>
              <a:t>diagnostikou</a:t>
            </a:r>
            <a:r>
              <a:rPr lang="cs-CZ" dirty="0" smtClean="0"/>
              <a:t> v případě selhání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buFont typeface="Wingdings" pitchFamily="2" charset="2"/>
              <a:buNone/>
            </a:pPr>
            <a:r>
              <a:rPr lang="en-US" b="1" u="sng" dirty="0"/>
              <a:t>High volume automated testing</a:t>
            </a:r>
          </a:p>
          <a:p>
            <a:r>
              <a:rPr lang="en-US" dirty="0"/>
              <a:t>Random / Stochastic testing</a:t>
            </a:r>
          </a:p>
          <a:p>
            <a:r>
              <a:rPr lang="cs-CZ" dirty="0"/>
              <a:t>Strukturu testu navrhuje člověk, jednotlivé testovací případy vyvíjí, spouští a interpretuje stroj, který následně upozorňuje na selhání</a:t>
            </a:r>
          </a:p>
          <a:p>
            <a:r>
              <a:rPr lang="cs-CZ" dirty="0"/>
              <a:t>Nutná maximální (kompletní) míra automatizace</a:t>
            </a:r>
          </a:p>
          <a:p>
            <a:r>
              <a:rPr lang="cs-CZ" dirty="0" smtClean="0"/>
              <a:t>Testy </a:t>
            </a:r>
            <a:r>
              <a:rPr lang="cs-CZ" dirty="0"/>
              <a:t>někdy slabé, málo </a:t>
            </a:r>
            <a:r>
              <a:rPr lang="en-US" i="1" dirty="0"/>
              <a:t>Credible</a:t>
            </a:r>
            <a:r>
              <a:rPr lang="en-US" dirty="0"/>
              <a:t> a </a:t>
            </a:r>
            <a:r>
              <a:rPr lang="en-US" i="1" dirty="0"/>
              <a:t>Motivating</a:t>
            </a:r>
            <a:r>
              <a:rPr lang="cs-CZ" dirty="0"/>
              <a:t>, není to „řemeslná práce“</a:t>
            </a:r>
          </a:p>
          <a:p>
            <a:r>
              <a:rPr lang="cs-CZ" dirty="0"/>
              <a:t>Nutno zabudovat </a:t>
            </a:r>
            <a:r>
              <a:rPr lang="en-US" dirty="0" smtClean="0"/>
              <a:t>troubleshooting</a:t>
            </a:r>
            <a:endParaRPr lang="cs-CZ" dirty="0" smtClean="0"/>
          </a:p>
          <a:p>
            <a:pPr>
              <a:buFont typeface="Wingdings" pitchFamily="2" charset="2"/>
              <a:buNone/>
            </a:pPr>
            <a:endParaRPr lang="cs-CZ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4094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Dominantní techniky</a:t>
            </a:r>
            <a:endParaRPr lang="en-US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52494" y="1196974"/>
            <a:ext cx="7947898" cy="525636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b="1" u="sng" dirty="0"/>
              <a:t>User testing</a:t>
            </a:r>
          </a:p>
          <a:p>
            <a:r>
              <a:rPr lang="cs-CZ" dirty="0"/>
              <a:t>Testování, které dělají </a:t>
            </a:r>
            <a:r>
              <a:rPr lang="cs-CZ" b="1" dirty="0"/>
              <a:t>skuteční</a:t>
            </a:r>
            <a:r>
              <a:rPr lang="cs-CZ" dirty="0"/>
              <a:t> </a:t>
            </a:r>
            <a:r>
              <a:rPr lang="cs-CZ" dirty="0" smtClean="0"/>
              <a:t>uživatelé, ne </a:t>
            </a:r>
            <a:r>
              <a:rPr lang="cs-CZ" dirty="0"/>
              <a:t>testeři předstírající uživatele</a:t>
            </a:r>
          </a:p>
          <a:p>
            <a:r>
              <a:rPr lang="cs-CZ" dirty="0" smtClean="0"/>
              <a:t>Navrhovat </a:t>
            </a:r>
            <a:r>
              <a:rPr lang="cs-CZ" dirty="0"/>
              <a:t>testy mohou testeři</a:t>
            </a:r>
          </a:p>
          <a:p>
            <a:r>
              <a:rPr lang="cs-CZ" dirty="0"/>
              <a:t>Libovolný test lze použít jako </a:t>
            </a:r>
            <a:r>
              <a:rPr lang="en-US" dirty="0"/>
              <a:t>User </a:t>
            </a:r>
            <a:r>
              <a:rPr lang="cs-CZ" dirty="0"/>
              <a:t>test</a:t>
            </a:r>
          </a:p>
          <a:p>
            <a:r>
              <a:rPr lang="cs-CZ" dirty="0"/>
              <a:t>Důležité je nechat uživateli dostatek „prostoru“</a:t>
            </a:r>
          </a:p>
          <a:p>
            <a:r>
              <a:rPr lang="en-US" i="1" dirty="0"/>
              <a:t>Credible</a:t>
            </a:r>
            <a:r>
              <a:rPr lang="cs-CZ" dirty="0"/>
              <a:t> a </a:t>
            </a:r>
            <a:r>
              <a:rPr lang="en-US" i="1" dirty="0"/>
              <a:t>Motivating </a:t>
            </a:r>
            <a:r>
              <a:rPr lang="cs-CZ" dirty="0"/>
              <a:t>testy</a:t>
            </a:r>
            <a:endParaRPr lang="en-US" dirty="0"/>
          </a:p>
          <a:p>
            <a:pPr>
              <a:buNone/>
            </a:pPr>
            <a:endParaRPr lang="cs-CZ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u="sng" dirty="0"/>
              <a:t>Exploratory testing</a:t>
            </a:r>
          </a:p>
          <a:p>
            <a:pPr>
              <a:lnSpc>
                <a:spcPct val="80000"/>
              </a:lnSpc>
            </a:pPr>
            <a:r>
              <a:rPr lang="cs-CZ" dirty="0"/>
              <a:t>Libovolné testování takové, že</a:t>
            </a:r>
          </a:p>
          <a:p>
            <a:pPr lvl="1">
              <a:lnSpc>
                <a:spcPct val="80000"/>
              </a:lnSpc>
            </a:pPr>
            <a:r>
              <a:rPr lang="cs-CZ" dirty="0"/>
              <a:t>tester </a:t>
            </a:r>
            <a:r>
              <a:rPr lang="cs-CZ" b="1" dirty="0"/>
              <a:t>aktivně</a:t>
            </a:r>
            <a:r>
              <a:rPr lang="cs-CZ" dirty="0"/>
              <a:t> kontroluje návrh testu </a:t>
            </a:r>
            <a:r>
              <a:rPr lang="cs-CZ" b="1" dirty="0"/>
              <a:t>během</a:t>
            </a:r>
            <a:r>
              <a:rPr lang="cs-CZ" dirty="0"/>
              <a:t> jejich </a:t>
            </a:r>
            <a:r>
              <a:rPr lang="cs-CZ" b="1" dirty="0"/>
              <a:t>provádění</a:t>
            </a:r>
            <a:r>
              <a:rPr lang="cs-CZ" dirty="0"/>
              <a:t> a</a:t>
            </a:r>
          </a:p>
          <a:p>
            <a:pPr lvl="1">
              <a:lnSpc>
                <a:spcPct val="80000"/>
              </a:lnSpc>
            </a:pPr>
            <a:r>
              <a:rPr lang="cs-CZ" dirty="0"/>
              <a:t>využívá informace nabyté během testování k návrhu nových a lepších testů</a:t>
            </a:r>
          </a:p>
          <a:p>
            <a:pPr>
              <a:lnSpc>
                <a:spcPct val="80000"/>
              </a:lnSpc>
            </a:pPr>
            <a:r>
              <a:rPr lang="cs-CZ" dirty="0"/>
              <a:t>Očekávané výsledky ani konkrétní podoba </a:t>
            </a:r>
            <a:r>
              <a:rPr lang="cs-CZ" dirty="0" smtClean="0"/>
              <a:t>testů není definovaná, záleží </a:t>
            </a:r>
            <a:r>
              <a:rPr lang="cs-CZ" dirty="0"/>
              <a:t>na uvážení testera</a:t>
            </a:r>
          </a:p>
          <a:p>
            <a:pPr>
              <a:lnSpc>
                <a:spcPct val="80000"/>
              </a:lnSpc>
            </a:pPr>
            <a:r>
              <a:rPr lang="cs-CZ" dirty="0"/>
              <a:t>Používání mnoha stylů, podle toho, který je zrovna nejvhodnější pro splnění cíle</a:t>
            </a:r>
          </a:p>
          <a:p>
            <a:pPr>
              <a:lnSpc>
                <a:spcPct val="80000"/>
              </a:lnSpc>
            </a:pPr>
            <a:r>
              <a:rPr lang="cs-CZ" dirty="0"/>
              <a:t>Nutný velmi </a:t>
            </a:r>
            <a:r>
              <a:rPr lang="cs-CZ" b="1" dirty="0"/>
              <a:t>zkušený</a:t>
            </a:r>
            <a:r>
              <a:rPr lang="cs-CZ" dirty="0"/>
              <a:t> </a:t>
            </a:r>
            <a:r>
              <a:rPr lang="cs-CZ" b="1" dirty="0"/>
              <a:t>tester</a:t>
            </a:r>
            <a:r>
              <a:rPr lang="cs-CZ" dirty="0"/>
              <a:t> se znalostí produktu, domény, test. technik, …</a:t>
            </a:r>
          </a:p>
          <a:p>
            <a:pPr>
              <a:lnSpc>
                <a:spcPct val="80000"/>
              </a:lnSpc>
            </a:pPr>
            <a:r>
              <a:rPr lang="cs-CZ" dirty="0"/>
              <a:t>Vhodné pro </a:t>
            </a:r>
            <a:r>
              <a:rPr lang="cs-CZ" b="1" dirty="0"/>
              <a:t>párové</a:t>
            </a:r>
            <a:r>
              <a:rPr lang="cs-CZ" dirty="0"/>
              <a:t> </a:t>
            </a:r>
            <a:r>
              <a:rPr lang="cs-CZ" dirty="0" smtClean="0"/>
              <a:t>testování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Načasování testů aneb „V – model“</a:t>
            </a:r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795440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Trocha historie</a:t>
            </a:r>
            <a:endParaRPr lang="en-US" smtClean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u="sng" dirty="0" smtClean="0"/>
              <a:t>Testing objectives</a:t>
            </a:r>
          </a:p>
          <a:p>
            <a:r>
              <a:rPr lang="cs-CZ" dirty="0" smtClean="0"/>
              <a:t>Pomoci jasně popsat chování systému</a:t>
            </a:r>
          </a:p>
          <a:p>
            <a:r>
              <a:rPr lang="cs-CZ" dirty="0" smtClean="0"/>
              <a:t>Nalézt defekty v</a:t>
            </a:r>
          </a:p>
          <a:p>
            <a:pPr lvl="1"/>
            <a:r>
              <a:rPr lang="cs-CZ" dirty="0" smtClean="0"/>
              <a:t>požadavcích,</a:t>
            </a:r>
          </a:p>
          <a:p>
            <a:pPr lvl="1"/>
            <a:r>
              <a:rPr lang="cs-CZ" dirty="0" smtClean="0"/>
              <a:t>designu,</a:t>
            </a:r>
          </a:p>
          <a:p>
            <a:pPr lvl="1"/>
            <a:r>
              <a:rPr lang="cs-CZ" dirty="0" smtClean="0"/>
              <a:t>dokumentaci a</a:t>
            </a:r>
          </a:p>
          <a:p>
            <a:pPr lvl="1"/>
            <a:r>
              <a:rPr lang="cs-CZ" dirty="0" smtClean="0"/>
              <a:t>kódu</a:t>
            </a:r>
          </a:p>
          <a:p>
            <a:pPr lvl="1">
              <a:buNone/>
            </a:pPr>
            <a:r>
              <a:rPr lang="cs-CZ" dirty="0" smtClean="0"/>
              <a:t>jak nejdříve je to možné</a:t>
            </a:r>
            <a:endParaRPr lang="en-US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9552" y="4587446"/>
            <a:ext cx="7200800" cy="1224136"/>
            <a:chOff x="227" y="3171"/>
            <a:chExt cx="3855" cy="775"/>
          </a:xfrm>
        </p:grpSpPr>
        <p:sp>
          <p:nvSpPr>
            <p:cNvPr id="7173" name="Line 5"/>
            <p:cNvSpPr>
              <a:spLocks noChangeShapeType="1"/>
            </p:cNvSpPr>
            <p:nvPr/>
          </p:nvSpPr>
          <p:spPr bwMode="auto">
            <a:xfrm>
              <a:off x="318" y="3629"/>
              <a:ext cx="37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1633" y="3311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75" name="Line 7"/>
            <p:cNvSpPr>
              <a:spLocks noChangeShapeType="1"/>
            </p:cNvSpPr>
            <p:nvPr/>
          </p:nvSpPr>
          <p:spPr bwMode="auto">
            <a:xfrm>
              <a:off x="2767" y="3311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1633" y="3175"/>
              <a:ext cx="1134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b="1" dirty="0">
                  <a:solidFill>
                    <a:srgbClr val="616365"/>
                  </a:solidFill>
                </a:rPr>
                <a:t>DETEKCE</a:t>
              </a:r>
            </a:p>
            <a:p>
              <a:pPr algn="ctr"/>
              <a:r>
                <a:rPr lang="cs-CZ" sz="1400" b="1" dirty="0">
                  <a:solidFill>
                    <a:srgbClr val="616365"/>
                  </a:solidFill>
                </a:rPr>
                <a:t>Hledat defekty</a:t>
              </a:r>
              <a:endParaRPr lang="en-US" sz="1400" b="1" dirty="0">
                <a:solidFill>
                  <a:srgbClr val="616365"/>
                </a:solidFill>
              </a:endParaRPr>
            </a:p>
          </p:txBody>
        </p:sp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1588" y="3674"/>
              <a:ext cx="122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b="1" dirty="0">
                  <a:solidFill>
                    <a:srgbClr val="616365"/>
                  </a:solidFill>
                </a:rPr>
                <a:t>1970s</a:t>
              </a:r>
              <a:endParaRPr lang="en-US" b="1" dirty="0">
                <a:solidFill>
                  <a:srgbClr val="616365"/>
                </a:solidFill>
              </a:endParaRPr>
            </a:p>
          </p:txBody>
        </p:sp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272" y="3175"/>
              <a:ext cx="1316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b="1" dirty="0">
                  <a:solidFill>
                    <a:srgbClr val="616365"/>
                  </a:solidFill>
                </a:rPr>
                <a:t>DEMONSTRACE</a:t>
              </a:r>
            </a:p>
            <a:p>
              <a:pPr algn="ctr"/>
              <a:r>
                <a:rPr lang="cs-CZ" sz="1400" b="1" dirty="0">
                  <a:solidFill>
                    <a:srgbClr val="616365"/>
                  </a:solidFill>
                </a:rPr>
                <a:t>Ukázat fungování</a:t>
              </a:r>
              <a:endParaRPr lang="en-US" sz="1400" b="1" dirty="0">
                <a:solidFill>
                  <a:srgbClr val="616365"/>
                </a:solidFill>
              </a:endParaRPr>
            </a:p>
          </p:txBody>
        </p:sp>
        <p:sp>
          <p:nvSpPr>
            <p:cNvPr id="7179" name="Text Box 11"/>
            <p:cNvSpPr txBox="1">
              <a:spLocks noChangeArrowheads="1"/>
            </p:cNvSpPr>
            <p:nvPr/>
          </p:nvSpPr>
          <p:spPr bwMode="auto">
            <a:xfrm>
              <a:off x="227" y="3674"/>
              <a:ext cx="1315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b="1" dirty="0">
                  <a:solidFill>
                    <a:srgbClr val="616365"/>
                  </a:solidFill>
                </a:rPr>
                <a:t>1960s</a:t>
              </a:r>
              <a:endParaRPr lang="en-US" b="1" dirty="0">
                <a:solidFill>
                  <a:srgbClr val="616365"/>
                </a:solidFill>
              </a:endParaRPr>
            </a:p>
          </p:txBody>
        </p:sp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2767" y="3171"/>
              <a:ext cx="1315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b="1" dirty="0">
                  <a:solidFill>
                    <a:srgbClr val="616365"/>
                  </a:solidFill>
                </a:rPr>
                <a:t>PREVENCE</a:t>
              </a:r>
            </a:p>
            <a:p>
              <a:pPr algn="ctr"/>
              <a:r>
                <a:rPr lang="cs-CZ" sz="1400" b="1" dirty="0">
                  <a:solidFill>
                    <a:srgbClr val="616365"/>
                  </a:solidFill>
                </a:rPr>
                <a:t>Řízení kvality</a:t>
              </a:r>
              <a:endParaRPr lang="en-US" sz="1400" b="1" dirty="0">
                <a:solidFill>
                  <a:srgbClr val="616365"/>
                </a:solidFill>
              </a:endParaRPr>
            </a:p>
          </p:txBody>
        </p:sp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2813" y="3670"/>
              <a:ext cx="122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b="1" dirty="0">
                  <a:solidFill>
                    <a:srgbClr val="616365"/>
                  </a:solidFill>
                </a:rPr>
                <a:t>1990s</a:t>
              </a:r>
              <a:endParaRPr lang="en-US" b="1" dirty="0">
                <a:solidFill>
                  <a:srgbClr val="61636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242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Základní pojmy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52494" y="1196974"/>
            <a:ext cx="8713092" cy="532837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u="sng" dirty="0" smtClean="0"/>
              <a:t>Test plan</a:t>
            </a:r>
            <a:r>
              <a:rPr lang="cs-CZ" sz="2000" b="1" u="sng" dirty="0" smtClean="0"/>
              <a:t> (plán testů)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Definuje strategii testů, vždy obsahuje </a:t>
            </a:r>
            <a:r>
              <a:rPr lang="en-US" dirty="0" smtClean="0"/>
              <a:t>Test coverage </a:t>
            </a:r>
            <a:r>
              <a:rPr lang="cs-CZ" dirty="0" smtClean="0"/>
              <a:t>(</a:t>
            </a:r>
            <a:r>
              <a:rPr lang="cs-CZ" b="1" dirty="0" smtClean="0"/>
              <a:t>co</a:t>
            </a:r>
            <a:r>
              <a:rPr lang="cs-CZ" dirty="0" smtClean="0"/>
              <a:t> testovat, co netestovat)</a:t>
            </a:r>
            <a:r>
              <a:rPr lang="en-US" dirty="0" smtClean="0"/>
              <a:t>, Test methods &amp; tools</a:t>
            </a:r>
            <a:r>
              <a:rPr lang="cs-CZ" dirty="0" smtClean="0"/>
              <a:t> (</a:t>
            </a:r>
            <a:r>
              <a:rPr lang="cs-CZ" b="1" dirty="0" smtClean="0"/>
              <a:t>jak</a:t>
            </a:r>
            <a:r>
              <a:rPr lang="cs-CZ" dirty="0" smtClean="0"/>
              <a:t> testovat a pomocí jakých nástrojů)</a:t>
            </a:r>
            <a:r>
              <a:rPr lang="en-US" dirty="0" smtClean="0"/>
              <a:t>, Test responsibilities</a:t>
            </a:r>
            <a:r>
              <a:rPr lang="cs-CZ" dirty="0" smtClean="0"/>
              <a:t> (</a:t>
            </a:r>
            <a:r>
              <a:rPr lang="cs-CZ" b="1" dirty="0" smtClean="0"/>
              <a:t>odpovědnosti</a:t>
            </a:r>
            <a:r>
              <a:rPr lang="cs-CZ" dirty="0" smtClean="0"/>
              <a:t>)</a:t>
            </a: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u="sng" dirty="0" smtClean="0"/>
              <a:t>Test case </a:t>
            </a:r>
            <a:r>
              <a:rPr lang="cs-CZ" sz="2000" b="1" u="sng" dirty="0" smtClean="0"/>
              <a:t>(testovací případ)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Množina podmínek, za kterých tester určí, zda aplikace či systém funguje korektně či nikoliv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u="sng" dirty="0" smtClean="0"/>
              <a:t>Test oracle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Mechanismus pro určení, zda SW prošel nebo neprošel určitým testem (požadavek, regres, heuristika, …)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u="sng" dirty="0"/>
              <a:t>Test script</a:t>
            </a:r>
          </a:p>
          <a:p>
            <a:pPr>
              <a:lnSpc>
                <a:spcPct val="90000"/>
              </a:lnSpc>
            </a:pPr>
            <a:r>
              <a:rPr lang="cs-CZ" dirty="0"/>
              <a:t>Množina instrukcí (kroků), které budou provedeny na testovaném systému s cílem zjistit, zda systém funguje, jak je očekáváno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u="sng" dirty="0"/>
              <a:t>Test data (testovací data)</a:t>
            </a:r>
          </a:p>
          <a:p>
            <a:pPr>
              <a:lnSpc>
                <a:spcPct val="90000"/>
              </a:lnSpc>
            </a:pPr>
            <a:r>
              <a:rPr lang="cs-CZ" dirty="0"/>
              <a:t>Data speciálně identifikovaná pro využití v rámci testovacího případu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u="sng" dirty="0"/>
              <a:t>Test report (výsledky testu)</a:t>
            </a:r>
          </a:p>
          <a:p>
            <a:pPr>
              <a:lnSpc>
                <a:spcPct val="90000"/>
              </a:lnSpc>
            </a:pPr>
            <a:r>
              <a:rPr lang="cs-CZ" dirty="0"/>
              <a:t>Výsledek jednoho či více testů obsahující minimálně identifikaci testu a jednoznačný výsledek společně s komentářem, je-li </a:t>
            </a:r>
            <a:r>
              <a:rPr lang="cs-CZ" dirty="0" smtClean="0"/>
              <a:t>třeba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69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Základní pojmy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52494" y="1196974"/>
            <a:ext cx="7947898" cy="532837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u="sng" dirty="0" smtClean="0"/>
              <a:t>Test plan</a:t>
            </a:r>
            <a:r>
              <a:rPr lang="cs-CZ" sz="2000" b="1" u="sng" dirty="0" smtClean="0"/>
              <a:t> (plán testů)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Definuje strategii testů, vždy obsahuje </a:t>
            </a:r>
            <a:r>
              <a:rPr lang="en-US" dirty="0" smtClean="0"/>
              <a:t>Test coverage </a:t>
            </a:r>
            <a:r>
              <a:rPr lang="cs-CZ" dirty="0" smtClean="0"/>
              <a:t>(</a:t>
            </a:r>
            <a:r>
              <a:rPr lang="cs-CZ" b="1" dirty="0" smtClean="0"/>
              <a:t>co</a:t>
            </a:r>
            <a:r>
              <a:rPr lang="cs-CZ" dirty="0" smtClean="0"/>
              <a:t> testovat, co netestovat)</a:t>
            </a:r>
            <a:r>
              <a:rPr lang="en-US" dirty="0" smtClean="0"/>
              <a:t>, Test methods &amp; tools</a:t>
            </a:r>
            <a:r>
              <a:rPr lang="cs-CZ" dirty="0" smtClean="0"/>
              <a:t> (</a:t>
            </a:r>
            <a:r>
              <a:rPr lang="cs-CZ" b="1" dirty="0" smtClean="0"/>
              <a:t>jak</a:t>
            </a:r>
            <a:r>
              <a:rPr lang="cs-CZ" dirty="0" smtClean="0"/>
              <a:t> testovat a pomocí jakých nástrojů)</a:t>
            </a:r>
            <a:r>
              <a:rPr lang="en-US" dirty="0" smtClean="0"/>
              <a:t>, Test responsibilities</a:t>
            </a:r>
            <a:r>
              <a:rPr lang="cs-CZ" dirty="0" smtClean="0"/>
              <a:t> (</a:t>
            </a:r>
            <a:r>
              <a:rPr lang="cs-CZ" b="1" dirty="0" smtClean="0"/>
              <a:t>odpovědnosti</a:t>
            </a:r>
            <a:r>
              <a:rPr lang="cs-CZ" dirty="0" smtClean="0"/>
              <a:t>)</a:t>
            </a: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u="sng" dirty="0" smtClean="0"/>
              <a:t>Test case </a:t>
            </a:r>
            <a:r>
              <a:rPr lang="cs-CZ" sz="2000" b="1" u="sng" dirty="0" smtClean="0"/>
              <a:t>(testovací případ)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Množina podmínek, za kterých tester určí, zda aplikace či systém funguje korektně či nikoliv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u="sng" dirty="0" smtClean="0"/>
              <a:t>Test </a:t>
            </a:r>
            <a:r>
              <a:rPr lang="en-US" sz="2000" b="1" u="sng" dirty="0"/>
              <a:t>script</a:t>
            </a:r>
          </a:p>
          <a:p>
            <a:pPr>
              <a:lnSpc>
                <a:spcPct val="90000"/>
              </a:lnSpc>
            </a:pPr>
            <a:r>
              <a:rPr lang="cs-CZ" dirty="0"/>
              <a:t>Množina instrukcí (kroků), které budou provedeny na testovaném systému s cílem zjistit, zda systém funguje, jak je očekáváno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u="sng" dirty="0"/>
              <a:t>Test data (testovací data)</a:t>
            </a:r>
          </a:p>
          <a:p>
            <a:pPr>
              <a:lnSpc>
                <a:spcPct val="90000"/>
              </a:lnSpc>
            </a:pPr>
            <a:r>
              <a:rPr lang="cs-CZ" dirty="0"/>
              <a:t>Data speciálně identifikovaná pro využití v rámci testovacího případu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u="sng" dirty="0"/>
              <a:t>Test report (výsledky testu)</a:t>
            </a:r>
          </a:p>
          <a:p>
            <a:pPr>
              <a:lnSpc>
                <a:spcPct val="90000"/>
              </a:lnSpc>
            </a:pPr>
            <a:r>
              <a:rPr lang="cs-CZ" dirty="0"/>
              <a:t>Výsledek jednoho či více testů obsahující minimálně identifikaci testu a jednoznačný výsledek společně s komentářem, je-li </a:t>
            </a:r>
            <a:r>
              <a:rPr lang="cs-CZ" dirty="0" smtClean="0"/>
              <a:t>třeba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1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principy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2000" dirty="0"/>
              <a:t>Kompletní testování není možné</a:t>
            </a:r>
          </a:p>
          <a:p>
            <a:r>
              <a:rPr lang="cs-CZ" sz="2000" dirty="0"/>
              <a:t>Práce testerů je kreativní a náročná</a:t>
            </a:r>
          </a:p>
          <a:p>
            <a:r>
              <a:rPr lang="cs-CZ" sz="2000" dirty="0"/>
              <a:t>Testování je „řízeno“ riziky</a:t>
            </a:r>
          </a:p>
          <a:p>
            <a:r>
              <a:rPr lang="cs-CZ" sz="2000" dirty="0"/>
              <a:t>Analýza, plánování a návrh jsou důležité</a:t>
            </a:r>
          </a:p>
          <a:p>
            <a:r>
              <a:rPr lang="cs-CZ" sz="2000" dirty="0"/>
              <a:t>Motivace je důležitá</a:t>
            </a:r>
          </a:p>
          <a:p>
            <a:r>
              <a:rPr lang="cs-CZ" sz="2000" dirty="0"/>
              <a:t>Čas a zdroje jsou důležité</a:t>
            </a:r>
          </a:p>
          <a:p>
            <a:r>
              <a:rPr lang="cs-CZ" sz="2000" dirty="0"/>
              <a:t>Časování přípravy testů hraje velkou roli</a:t>
            </a:r>
          </a:p>
          <a:p>
            <a:r>
              <a:rPr lang="cs-CZ" sz="2000" dirty="0"/>
              <a:t>Měření a sledování „pokrytí“ je </a:t>
            </a:r>
            <a:r>
              <a:rPr lang="cs-CZ" sz="2000" dirty="0" smtClean="0"/>
              <a:t>důležité</a:t>
            </a:r>
          </a:p>
        </p:txBody>
      </p:sp>
    </p:spTree>
    <p:extLst>
      <p:ext uri="{BB962C8B-B14F-4D97-AF65-F5344CB8AC3E}">
        <p14:creationId xmlns:p14="http://schemas.microsoft.com/office/powerpoint/2010/main" val="85498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NIT_prezentace_obecny_template(1)">
  <a:themeElements>
    <a:clrScheme name="Profinit 2016">
      <a:dk1>
        <a:srgbClr val="616365"/>
      </a:dk1>
      <a:lt1>
        <a:srgbClr val="FFFFFF"/>
      </a:lt1>
      <a:dk2>
        <a:srgbClr val="BD3632"/>
      </a:dk2>
      <a:lt2>
        <a:srgbClr val="FFFFFF"/>
      </a:lt2>
      <a:accent1>
        <a:srgbClr val="77455A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BD3632"/>
      </a:hlink>
      <a:folHlink>
        <a:srgbClr val="616365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</a:spPr>
      <a:bodyPr lIns="0" tIns="0" rIns="0" bIns="0" rtlCol="0" anchor="ctr"/>
      <a:lstStyle>
        <a:defPPr algn="ctr">
          <a:defRPr b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6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PROFINIT_prezentace_obecny_template(1)</Template>
  <TotalTime>29</TotalTime>
  <Words>2593</Words>
  <Application>Microsoft Office PowerPoint</Application>
  <PresentationFormat>Předvádění na obrazovce (4:3)</PresentationFormat>
  <Paragraphs>519</Paragraphs>
  <Slides>48</Slides>
  <Notes>19</Notes>
  <HiddenSlides>3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49" baseType="lpstr">
      <vt:lpstr>PROFINIT_prezentace_obecny_template(1)</vt:lpstr>
      <vt:lpstr>Testování</vt:lpstr>
      <vt:lpstr>Schematický pohled</vt:lpstr>
      <vt:lpstr>Softwarový proces</vt:lpstr>
      <vt:lpstr>Softwarový proces</vt:lpstr>
      <vt:lpstr>Načasování testů aneb „V – model“</vt:lpstr>
      <vt:lpstr>Trocha historie</vt:lpstr>
      <vt:lpstr>Základní pojmy</vt:lpstr>
      <vt:lpstr>Základní pojmy</vt:lpstr>
      <vt:lpstr>Základní principy</vt:lpstr>
      <vt:lpstr>Typologie testů</vt:lpstr>
      <vt:lpstr>Testy na projektu</vt:lpstr>
      <vt:lpstr>SWEBOK</vt:lpstr>
      <vt:lpstr>Začínáme testovat</vt:lpstr>
      <vt:lpstr>Základy základů</vt:lpstr>
      <vt:lpstr>Testovací techniky</vt:lpstr>
      <vt:lpstr>Výběr vhodné techniky</vt:lpstr>
      <vt:lpstr>Výběr vhodné techniky</vt:lpstr>
      <vt:lpstr>Výběr vhodné techniky</vt:lpstr>
      <vt:lpstr>Jak vybrat vhodnou techniku</vt:lpstr>
      <vt:lpstr>Dominantní „techniky“</vt:lpstr>
      <vt:lpstr>Plánování testů</vt:lpstr>
      <vt:lpstr>Plánování testů</vt:lpstr>
      <vt:lpstr>Návrh testovacích případů</vt:lpstr>
      <vt:lpstr>Návrh testovacích případů</vt:lpstr>
      <vt:lpstr>Provádění a vyhodnocení testů</vt:lpstr>
      <vt:lpstr>Provádění testů</vt:lpstr>
      <vt:lpstr>Trouble ticketing, bug reporting</vt:lpstr>
      <vt:lpstr>Reportování výsledků testů</vt:lpstr>
      <vt:lpstr>Řízení průběhu testů</vt:lpstr>
      <vt:lpstr>Řízení průběhu testů</vt:lpstr>
      <vt:lpstr>Řízení průběhu testů</vt:lpstr>
      <vt:lpstr>Automatizace v kontextu testování</vt:lpstr>
      <vt:lpstr>Automatizace exekuce testů</vt:lpstr>
      <vt:lpstr>Automatizace regresních testů</vt:lpstr>
      <vt:lpstr>Automatizace regresních testů</vt:lpstr>
      <vt:lpstr>Nástroje pro automatizaci testů</vt:lpstr>
      <vt:lpstr>Goodies</vt:lpstr>
      <vt:lpstr>Prezentace aplikace PowerPoint</vt:lpstr>
      <vt:lpstr>Diskuze</vt:lpstr>
      <vt:lpstr>Děkujeme za pozornost</vt:lpstr>
      <vt:lpstr>Backup slides – dominantní techniky</vt:lpstr>
      <vt:lpstr>Dominantní techniky</vt:lpstr>
      <vt:lpstr>Dominantní techniky</vt:lpstr>
      <vt:lpstr>Dominantní techniky</vt:lpstr>
      <vt:lpstr>Dominantní techniky</vt:lpstr>
      <vt:lpstr>Dominantní techniky</vt:lpstr>
      <vt:lpstr>Dominantní techniky</vt:lpstr>
      <vt:lpstr>Dominantní techniky</vt:lpstr>
    </vt:vector>
  </TitlesOfParts>
  <Company>Profinit EU,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Obecný template PPT prezentace společnosti Profinit (prototyp 3 – upravený úvodní slide prezentace)</dc:title>
  <dc:subject>Testování</dc:subject>
  <dc:creator>Zoubek Bohumír</dc:creator>
  <cp:keywords>PROFINIT je od roku 1998 významným hráčem na poli application outsourcingu a information managementu. Úspěšně dodáváme řešení především v oblasti vývoje softwaru na zakázku, datových skladů a business intelligence zákazníkům v Evropě i USA.</cp:keywords>
  <cp:lastModifiedBy>Ulík Filip</cp:lastModifiedBy>
  <cp:revision>22</cp:revision>
  <dcterms:created xsi:type="dcterms:W3CDTF">2016-11-07T13:12:57Z</dcterms:created>
  <dcterms:modified xsi:type="dcterms:W3CDTF">2016-12-21T08:28:01Z</dcterms:modified>
</cp:coreProperties>
</file>