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0" r:id="rId5"/>
    <p:sldId id="317" r:id="rId6"/>
    <p:sldId id="318" r:id="rId7"/>
    <p:sldId id="307" r:id="rId8"/>
    <p:sldId id="308" r:id="rId9"/>
    <p:sldId id="309" r:id="rId10"/>
    <p:sldId id="311" r:id="rId11"/>
    <p:sldId id="314" r:id="rId12"/>
    <p:sldId id="316" r:id="rId13"/>
    <p:sldId id="305" r:id="rId14"/>
    <p:sldId id="294" r:id="rId15"/>
    <p:sldId id="30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365"/>
    <a:srgbClr val="BD3632"/>
    <a:srgbClr val="000000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4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29.11.2015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select</a:t>
            </a:r>
            <a:r>
              <a:rPr lang="cs-CZ" baseline="0" dirty="0" smtClean="0"/>
              <a:t> všeho se často pozná až na velkých datech a samostatném DB serveru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89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-rychlost SP vždy lepší</a:t>
            </a:r>
            <a:r>
              <a:rPr lang="cs-CZ" baseline="0" dirty="0" smtClean="0"/>
              <a:t> než .NET </a:t>
            </a:r>
            <a:r>
              <a:rPr lang="cs-CZ" baseline="0" dirty="0" err="1" smtClean="0"/>
              <a:t>layers</a:t>
            </a:r>
            <a:endParaRPr lang="cs-CZ" baseline="0" dirty="0" smtClean="0"/>
          </a:p>
          <a:p>
            <a:r>
              <a:rPr lang="cs-CZ" baseline="0" dirty="0" smtClean="0"/>
              <a:t>-paměťové nároky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7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89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7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DbContext.Configuration.EnsureTransactionsForFunctionsAndCommands</a:t>
            </a:r>
          </a:p>
          <a:p>
            <a:r>
              <a:rPr lang="cs-CZ" dirty="0" smtClean="0"/>
              <a:t>Předčasná optimalizace – </a:t>
            </a:r>
            <a:r>
              <a:rPr lang="cs-CZ" dirty="0" err="1" smtClean="0"/>
              <a:t>select</a:t>
            </a:r>
            <a:r>
              <a:rPr lang="cs-CZ" dirty="0" smtClean="0"/>
              <a:t> celé tabulky, </a:t>
            </a:r>
            <a:r>
              <a:rPr lang="cs-CZ" dirty="0" err="1" smtClean="0"/>
              <a:t>foreach</a:t>
            </a:r>
            <a:r>
              <a:rPr lang="cs-CZ" dirty="0" smtClean="0"/>
              <a:t> s dotazy vs. </a:t>
            </a:r>
            <a:r>
              <a:rPr lang="cs-CZ" dirty="0" err="1" smtClean="0"/>
              <a:t>fututres</a:t>
            </a:r>
            <a:r>
              <a:rPr lang="cs-CZ" dirty="0" smtClean="0"/>
              <a:t>, </a:t>
            </a:r>
            <a:r>
              <a:rPr lang="cs-CZ" dirty="0" err="1" smtClean="0"/>
              <a:t>parallel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endParaRPr lang="cs-CZ" dirty="0" smtClean="0"/>
          </a:p>
          <a:p>
            <a:r>
              <a:rPr lang="cs-CZ" dirty="0" smtClean="0"/>
              <a:t>unit testy</a:t>
            </a:r>
          </a:p>
          <a:p>
            <a:r>
              <a:rPr lang="cs-CZ" dirty="0" err="1" smtClean="0"/>
              <a:t>lazy</a:t>
            </a:r>
            <a:r>
              <a:rPr lang="cs-CZ" dirty="0" smtClean="0"/>
              <a:t> </a:t>
            </a:r>
            <a:r>
              <a:rPr lang="cs-CZ" dirty="0" err="1" smtClean="0"/>
              <a:t>loading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v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2969"/>
            <a:ext cx="5365091" cy="27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9952" y="3186923"/>
            <a:ext cx="4680520" cy="11781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lang="de-AT" sz="4400" b="0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9952" y="4941168"/>
            <a:ext cx="4680520" cy="384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348000">
              <a:lnSpc>
                <a:spcPts val="1800"/>
              </a:lnSpc>
              <a:spcBef>
                <a:spcPts val="0"/>
              </a:spcBef>
              <a:buNone/>
              <a:defRPr lang="de-AT" sz="1600" kern="1200" dirty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	25. 10 .2012</a:t>
            </a:r>
            <a:endParaRPr lang="cs-CZ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dirty="0" smtClean="0"/>
              <a:t>Kliknutím lze upravit obsah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1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1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14066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Diskuze</a:t>
            </a:r>
            <a:endParaRPr lang="cs-CZ" noProof="0" dirty="0"/>
          </a:p>
        </p:txBody>
      </p:sp>
      <p:pic>
        <p:nvPicPr>
          <p:cNvPr id="3" name="Picture 3" descr="C:\Users\mpanos\Desktop\bubbles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81" y="2187032"/>
            <a:ext cx="2149139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32969"/>
            <a:ext cx="6444208" cy="12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9832" y="3186923"/>
            <a:ext cx="5760640" cy="4581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de-AT" sz="2500" b="1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475656" y="2832969"/>
            <a:ext cx="1244103" cy="12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7631" y="3068960"/>
            <a:ext cx="1080120" cy="57606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None/>
              <a:defRPr lang="en-US" sz="3800" b="1" kern="1200" baseline="0" dirty="0" smtClean="0">
                <a:solidFill>
                  <a:srgbClr val="BD3632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spcBef>
                <a:spcPts val="300"/>
              </a:spcBef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spcBef>
                <a:spcPts val="200"/>
              </a:spcBef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spcBef>
                <a:spcPts val="200"/>
              </a:spcBef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spcBef>
                <a:spcPts val="100"/>
              </a:spcBef>
              <a:buClr>
                <a:srgbClr val="BD3632"/>
              </a:buClr>
              <a:buFont typeface="Arial" pitchFamily="34" charset="0"/>
              <a:buNone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2969"/>
            <a:ext cx="5365091" cy="21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12000" y="3645024"/>
            <a:ext cx="4608512" cy="4581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de-AT" sz="2800" b="0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Děkujeme za pozornost</a:t>
            </a:r>
            <a:endParaRPr lang="cs-CZ" noProof="0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lajd s informacemi o firm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509107" cy="34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23928" y="3204001"/>
            <a:ext cx="4968552" cy="369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de-AT" sz="2200" b="1" kern="1200" baseline="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en-US" noProof="0" dirty="0" smtClean="0"/>
              <a:t>Shaping future, delivering results</a:t>
            </a:r>
            <a:endParaRPr lang="cs-CZ" noProof="0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 userDrawn="1"/>
        </p:nvSpPr>
        <p:spPr>
          <a:xfrm>
            <a:off x="3923928" y="5908824"/>
            <a:ext cx="496855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Profinit, s.r.o., Tychonova 2, 160 00  Praha 6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+420 224 316 016,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3923928" y="3714822"/>
            <a:ext cx="4968552" cy="1998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Společnost PROFINIT je členem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nadnárodní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skupiny New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Frontier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Group, která je </a:t>
            </a:r>
            <a:r>
              <a:rPr lang="cs-CZ" sz="105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leadrem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oblasti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digitální transformace organizací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firem ve střední a východní Evropě.</a:t>
            </a:r>
            <a:r>
              <a:rPr lang="en-US" sz="1050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více než 2000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zaměstnanci v 17 zemích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patří</a:t>
            </a:r>
            <a:r>
              <a:rPr lang="cs-CZ" sz="1050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mezi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deset největších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poskytovatelů ICT služeb v celém CEE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regionu a řadí se ke špičce v oblasti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vývoje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na zakázku, data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managementu, datových skladů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má řadu významných zákazníků z finančního a telekomunikačního sektoru, utilit a státní správy. Společnost se primárně zaměřuje na konzultační služby v oblasti digitální transformace, technologické služby a outsourcing. Podle údajů IDC (2012) patří 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mezi 5 největších firem v oblasti vývoje software na zakázku v České Republice a je držitelem řady dalších ocenění.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14066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39201"/>
            <a:ext cx="8614066" cy="50421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39201"/>
            <a:ext cx="8614066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395"/>
            <a:ext cx="2122860" cy="11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/>
        </p:nvSpPr>
        <p:spPr>
          <a:xfrm>
            <a:off x="0" y="6597352"/>
            <a:ext cx="2267744" cy="260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© 201</a:t>
            </a:r>
            <a:r>
              <a:rPr lang="cs-CZ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5</a:t>
            </a: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 </a:t>
            </a:r>
            <a:r>
              <a:rPr lang="en-US" sz="1000" noProof="1" smtClean="0">
                <a:solidFill>
                  <a:srgbClr val="616365"/>
                </a:solidFill>
                <a:latin typeface="Georgia" panose="02040502050405020303" pitchFamily="18" charset="0"/>
              </a:rPr>
              <a:t>Profinit.</a:t>
            </a: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 All rights reserved.</a:t>
            </a:r>
            <a:endParaRPr lang="cs-CZ" sz="1000" dirty="0">
              <a:solidFill>
                <a:srgbClr val="616365"/>
              </a:solidFill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80" r:id="rId7"/>
    <p:sldLayoutId id="2147483681" r:id="rId8"/>
    <p:sldLayoutId id="2147483682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85" r:id="rId16"/>
    <p:sldLayoutId id="2147483686" r:id="rId17"/>
    <p:sldLayoutId id="2147483683" r:id="rId18"/>
    <p:sldLayoutId id="2147483684" r:id="rId19"/>
    <p:sldLayoutId id="2147483667" r:id="rId20"/>
    <p:sldLayoutId id="2147483668" r:id="rId21"/>
    <p:sldLayoutId id="2147483687" r:id="rId22"/>
    <p:sldLayoutId id="214748368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oresoft/EntityFramework.Extend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resoft/EntityFramework.Extend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get.org/packages/EntityFramework.BulkInsert-ef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4140000" y="3186000"/>
            <a:ext cx="4608512" cy="1178181"/>
          </a:xfrm>
        </p:spPr>
        <p:txBody>
          <a:bodyPr/>
          <a:lstStyle/>
          <a:p>
            <a:r>
              <a:rPr lang="en-US" sz="3000" dirty="0" smtClean="0"/>
              <a:t>Entity Framework:</a:t>
            </a:r>
            <a:br>
              <a:rPr lang="en-US" sz="3000" dirty="0" smtClean="0"/>
            </a:br>
            <a:r>
              <a:rPr lang="en-US" sz="3000" dirty="0" err="1" smtClean="0"/>
              <a:t>Optimalizace</a:t>
            </a:r>
            <a:r>
              <a:rPr lang="en-US" sz="3000" dirty="0" smtClean="0"/>
              <a:t> </a:t>
            </a:r>
            <a:r>
              <a:rPr lang="en-US" sz="3000" dirty="0"/>
              <a:t>a </a:t>
            </a:r>
            <a:r>
              <a:rPr lang="en-US" sz="3000" dirty="0" err="1"/>
              <a:t>záludnosti</a:t>
            </a:r>
            <a:endParaRPr lang="cs-CZ" sz="3000" b="0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</a:t>
            </a:r>
            <a:r>
              <a:rPr lang="cs-CZ" dirty="0" err="1" smtClean="0"/>
              <a:t>áš</a:t>
            </a:r>
            <a:r>
              <a:rPr lang="cs-CZ" dirty="0" smtClean="0"/>
              <a:t> </a:t>
            </a:r>
            <a:r>
              <a:rPr lang="cs-CZ" dirty="0" err="1" smtClean="0"/>
              <a:t>Vichta</a:t>
            </a:r>
            <a:r>
              <a:rPr lang="cs-CZ" dirty="0" smtClean="0"/>
              <a:t>	28.11.2011</a:t>
            </a:r>
          </a:p>
        </p:txBody>
      </p: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Diskuze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0" y="3068638"/>
            <a:ext cx="1081088" cy="57626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1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Shaping future, delivering results!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4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2" y="260648"/>
            <a:ext cx="6558646" cy="501352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ředstavení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862" y="3429000"/>
            <a:ext cx="8614066" cy="24384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Zajímavé projekty</a:t>
            </a:r>
          </a:p>
          <a:p>
            <a:pPr lvl="1"/>
            <a:r>
              <a:rPr lang="cs-CZ" dirty="0"/>
              <a:t>Platební brána </a:t>
            </a:r>
            <a:r>
              <a:rPr lang="cs-CZ" dirty="0" err="1"/>
              <a:t>PaySec</a:t>
            </a:r>
            <a:endParaRPr lang="cs-CZ" dirty="0"/>
          </a:p>
          <a:p>
            <a:pPr lvl="1"/>
            <a:r>
              <a:rPr lang="cs-CZ" dirty="0" smtClean="0"/>
              <a:t>Poplatky a reporting pro </a:t>
            </a:r>
            <a:r>
              <a:rPr lang="cs-CZ" dirty="0"/>
              <a:t>obchody s cennými </a:t>
            </a:r>
            <a:r>
              <a:rPr lang="cs-CZ" dirty="0" smtClean="0"/>
              <a:t>papíry</a:t>
            </a:r>
          </a:p>
          <a:p>
            <a:pPr lvl="1"/>
            <a:r>
              <a:rPr lang="cs-CZ" dirty="0" smtClean="0"/>
              <a:t>Personalizace elektronických cestovních pasů</a:t>
            </a:r>
          </a:p>
          <a:p>
            <a:pPr lvl="1"/>
            <a:r>
              <a:rPr lang="cs-CZ" dirty="0" smtClean="0"/>
              <a:t>Integrační platforma pro účetní systém</a:t>
            </a:r>
          </a:p>
          <a:p>
            <a:pPr lvl="1"/>
            <a:r>
              <a:rPr lang="cs-CZ" dirty="0" smtClean="0"/>
              <a:t>Párování bankovních výpisů</a:t>
            </a:r>
          </a:p>
          <a:p>
            <a:pPr lvl="1"/>
            <a:r>
              <a:rPr lang="cs-CZ" dirty="0" smtClean="0"/>
              <a:t>Generování platebních příkazů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2" y="838200"/>
            <a:ext cx="1659398" cy="22926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286000" y="805885"/>
            <a:ext cx="6579586" cy="27755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cs-CZ" dirty="0" smtClean="0"/>
              <a:t>Tomáš </a:t>
            </a:r>
            <a:r>
              <a:rPr lang="cs-CZ" dirty="0" err="1" smtClean="0"/>
              <a:t>Vichta</a:t>
            </a:r>
            <a:endParaRPr lang="cs-CZ" dirty="0" smtClean="0"/>
          </a:p>
          <a:p>
            <a:pPr marL="0" indent="0">
              <a:buFont typeface="Courier New" pitchFamily="49" charset="0"/>
              <a:buNone/>
            </a:pPr>
            <a:r>
              <a:rPr lang="cs-CZ" dirty="0" smtClean="0"/>
              <a:t>Nezávislý konzultant, spolupracovník </a:t>
            </a:r>
            <a:r>
              <a:rPr lang="cs-CZ" dirty="0" err="1" smtClean="0"/>
              <a:t>Profinit</a:t>
            </a:r>
            <a:r>
              <a:rPr lang="cs-CZ" dirty="0" smtClean="0"/>
              <a:t> s.r.o.</a:t>
            </a:r>
          </a:p>
          <a:p>
            <a:pPr marL="0" indent="0">
              <a:buFont typeface="Courier New" pitchFamily="49" charset="0"/>
              <a:buNone/>
            </a:pPr>
            <a:r>
              <a:rPr lang="cs-CZ" dirty="0" smtClean="0"/>
              <a:t>Specializace</a:t>
            </a:r>
          </a:p>
          <a:p>
            <a:pPr lvl="1"/>
            <a:r>
              <a:rPr lang="cs-CZ" dirty="0" smtClean="0"/>
              <a:t>Technická analýza a design</a:t>
            </a:r>
          </a:p>
          <a:p>
            <a:pPr lvl="1"/>
            <a:r>
              <a:rPr lang="cs-CZ" dirty="0" smtClean="0"/>
              <a:t>Vývoj .NET, MS SQL, </a:t>
            </a:r>
            <a:r>
              <a:rPr lang="cs-CZ" dirty="0" err="1" smtClean="0"/>
              <a:t>Oracle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20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Optimalizace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záludnosti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Zpracování dotazu</a:t>
            </a:r>
          </a:p>
          <a:p>
            <a:r>
              <a:rPr lang="cs-CZ" dirty="0" err="1" smtClean="0"/>
              <a:t>Futures</a:t>
            </a:r>
            <a:endParaRPr lang="cs-CZ" dirty="0" smtClean="0"/>
          </a:p>
          <a:p>
            <a:r>
              <a:rPr lang="cs-CZ" dirty="0" smtClean="0"/>
              <a:t>Hromadné zpracování</a:t>
            </a:r>
          </a:p>
          <a:p>
            <a:r>
              <a:rPr lang="cs-CZ" dirty="0"/>
              <a:t>Paralelní </a:t>
            </a:r>
            <a:r>
              <a:rPr lang="cs-CZ" dirty="0" smtClean="0"/>
              <a:t>zpracování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dotazu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První metoda, která nevrací </a:t>
            </a:r>
            <a:r>
              <a:rPr lang="cs-CZ" dirty="0" err="1" smtClean="0"/>
              <a:t>IQueryable</a:t>
            </a:r>
            <a:r>
              <a:rPr lang="cs-CZ" dirty="0" smtClean="0"/>
              <a:t>, vygeneruje dotaz do DB</a:t>
            </a:r>
          </a:p>
          <a:p>
            <a:pPr lvl="1"/>
            <a:r>
              <a:rPr lang="en-US" dirty="0" smtClean="0"/>
              <a:t>Nap</a:t>
            </a:r>
            <a:r>
              <a:rPr lang="cs-CZ" dirty="0" smtClean="0"/>
              <a:t>ř. </a:t>
            </a:r>
            <a:r>
              <a:rPr lang="cs-CZ" dirty="0" err="1" smtClean="0"/>
              <a:t>ToArray</a:t>
            </a:r>
            <a:r>
              <a:rPr lang="cs-CZ" dirty="0"/>
              <a:t>(), </a:t>
            </a:r>
            <a:r>
              <a:rPr lang="cs-CZ" dirty="0" err="1"/>
              <a:t>ToList</a:t>
            </a:r>
            <a:r>
              <a:rPr lang="cs-CZ" dirty="0" smtClean="0"/>
              <a:t>()</a:t>
            </a:r>
          </a:p>
          <a:p>
            <a:r>
              <a:rPr lang="en-US" dirty="0" smtClean="0"/>
              <a:t>Where(</a:t>
            </a:r>
            <a:r>
              <a:rPr lang="en-US" dirty="0" err="1" smtClean="0"/>
              <a:t>Func</a:t>
            </a:r>
            <a:r>
              <a:rPr lang="en-US" dirty="0" smtClean="0"/>
              <a:t>&lt;</a:t>
            </a:r>
            <a:r>
              <a:rPr lang="en-US" dirty="0" err="1" smtClean="0"/>
              <a:t>TEntity</a:t>
            </a:r>
            <a:r>
              <a:rPr lang="en-US" dirty="0" smtClean="0"/>
              <a:t>, bool&gt; predicate)</a:t>
            </a:r>
          </a:p>
          <a:p>
            <a:pPr lvl="1"/>
            <a:r>
              <a:rPr lang="cs-CZ" dirty="0" smtClean="0"/>
              <a:t>Filtrovací podmínku provede až klient (.NET)</a:t>
            </a:r>
          </a:p>
          <a:p>
            <a:pPr lvl="1"/>
            <a:r>
              <a:rPr lang="cs-CZ" dirty="0" smtClean="0"/>
              <a:t>Tzn.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typicky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select </a:t>
            </a:r>
            <a:r>
              <a:rPr lang="en-US" dirty="0" err="1" smtClean="0"/>
              <a:t>cel</a:t>
            </a:r>
            <a:r>
              <a:rPr lang="cs-CZ" dirty="0" smtClean="0"/>
              <a:t>é tabulky</a:t>
            </a:r>
          </a:p>
          <a:p>
            <a:r>
              <a:rPr lang="cs-CZ" dirty="0" smtClean="0"/>
              <a:t>Je potřeba použít </a:t>
            </a:r>
            <a:r>
              <a:rPr lang="cs-CZ" dirty="0" err="1" smtClean="0"/>
              <a:t>Expression</a:t>
            </a:r>
            <a:r>
              <a:rPr lang="en-US" dirty="0" smtClean="0"/>
              <a:t>&lt;</a:t>
            </a:r>
            <a:r>
              <a:rPr lang="en-US" dirty="0" err="1" smtClean="0"/>
              <a:t>Func</a:t>
            </a:r>
            <a:r>
              <a:rPr lang="en-US" dirty="0" smtClean="0"/>
              <a:t>&lt;</a:t>
            </a:r>
            <a:r>
              <a:rPr lang="en-US" dirty="0" err="1" smtClean="0"/>
              <a:t>TEntity</a:t>
            </a:r>
            <a:r>
              <a:rPr lang="en-US" dirty="0" smtClean="0"/>
              <a:t>, bool&gt;&gt;</a:t>
            </a:r>
          </a:p>
          <a:p>
            <a:pPr lvl="1"/>
            <a:r>
              <a:rPr lang="en-US" dirty="0" smtClean="0"/>
              <a:t>EF </a:t>
            </a:r>
            <a:r>
              <a:rPr lang="en-US" dirty="0" err="1" smtClean="0"/>
              <a:t>mus</a:t>
            </a:r>
            <a:r>
              <a:rPr lang="cs-CZ" dirty="0" smtClean="0"/>
              <a:t>í umět </a:t>
            </a:r>
            <a:r>
              <a:rPr lang="cs-CZ" dirty="0" err="1" smtClean="0"/>
              <a:t>serializovat</a:t>
            </a:r>
            <a:r>
              <a:rPr lang="cs-CZ" dirty="0" smtClean="0"/>
              <a:t> do SQL</a:t>
            </a:r>
          </a:p>
          <a:p>
            <a:pPr lvl="1"/>
            <a:r>
              <a:rPr lang="cs-CZ" dirty="0" smtClean="0"/>
              <a:t>Pokud neumí, </a:t>
            </a:r>
            <a:r>
              <a:rPr lang="cs-CZ" dirty="0" err="1" smtClean="0"/>
              <a:t>exception</a:t>
            </a:r>
            <a:r>
              <a:rPr lang="cs-CZ" dirty="0" smtClean="0"/>
              <a:t> až v runtime</a:t>
            </a:r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4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dotazu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6376843" cy="52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Futures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nuget</a:t>
            </a:r>
            <a:r>
              <a:rPr lang="cs-CZ" dirty="0" smtClean="0"/>
              <a:t> </a:t>
            </a:r>
            <a:r>
              <a:rPr lang="cs-CZ" dirty="0"/>
              <a:t>balíček </a:t>
            </a:r>
            <a:r>
              <a:rPr lang="cs-CZ" dirty="0" err="1">
                <a:hlinkClick r:id="rId2"/>
              </a:rPr>
              <a:t>EntityFramework.Extended</a:t>
            </a:r>
            <a:endParaRPr lang="cs-CZ" dirty="0"/>
          </a:p>
          <a:p>
            <a:r>
              <a:rPr lang="cs-CZ" dirty="0" smtClean="0"/>
              <a:t>Pošle více EF dotazů do DB najednou, jedním SQL dotazem</a:t>
            </a:r>
          </a:p>
          <a:p>
            <a:r>
              <a:rPr lang="cs-CZ" dirty="0" smtClean="0"/>
              <a:t>Úspora času na </a:t>
            </a:r>
            <a:r>
              <a:rPr lang="cs-CZ" dirty="0" err="1" smtClean="0"/>
              <a:t>roundtripu</a:t>
            </a:r>
            <a:endParaRPr lang="cs-CZ" dirty="0" smtClean="0"/>
          </a:p>
          <a:p>
            <a:pPr lvl="1"/>
            <a:r>
              <a:rPr lang="cs-CZ" dirty="0" smtClean="0"/>
              <a:t>síťová komunikace</a:t>
            </a:r>
          </a:p>
          <a:p>
            <a:pPr lvl="1"/>
            <a:r>
              <a:rPr lang="cs-CZ" dirty="0" smtClean="0"/>
              <a:t>interní zpracování v .NET komponentech (user </a:t>
            </a:r>
            <a:r>
              <a:rPr lang="cs-CZ" dirty="0" err="1" smtClean="0"/>
              <a:t>code</a:t>
            </a:r>
            <a:r>
              <a:rPr lang="cs-CZ" dirty="0" smtClean="0"/>
              <a:t>, </a:t>
            </a:r>
            <a:r>
              <a:rPr lang="cs-CZ" dirty="0" err="1" smtClean="0"/>
              <a:t>internal</a:t>
            </a:r>
            <a:r>
              <a:rPr lang="cs-CZ" dirty="0" smtClean="0"/>
              <a:t> EF </a:t>
            </a:r>
            <a:r>
              <a:rPr lang="cs-CZ" dirty="0" err="1" smtClean="0"/>
              <a:t>code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interní zpracování v DB serveru </a:t>
            </a:r>
          </a:p>
          <a:p>
            <a:r>
              <a:rPr lang="cs-CZ" dirty="0" smtClean="0"/>
              <a:t>Má smysl řešit</a:t>
            </a:r>
          </a:p>
          <a:p>
            <a:pPr lvl="1"/>
            <a:r>
              <a:rPr lang="cs-CZ" dirty="0" smtClean="0"/>
              <a:t>při velkých požadavcích na výkon a očekávanému velkému zatížení aplikace</a:t>
            </a:r>
          </a:p>
          <a:p>
            <a:pPr lvl="1"/>
            <a:r>
              <a:rPr lang="cs-CZ" dirty="0" smtClean="0"/>
              <a:t>pokud lze zřetězit více </a:t>
            </a:r>
            <a:r>
              <a:rPr lang="cs-CZ" dirty="0"/>
              <a:t>(</a:t>
            </a:r>
            <a:r>
              <a:rPr lang="cs-CZ" dirty="0" smtClean="0"/>
              <a:t>nezávislých) dotazů za sebou</a:t>
            </a:r>
          </a:p>
          <a:p>
            <a:pPr lvl="1"/>
            <a:r>
              <a:rPr lang="cs-CZ" dirty="0" smtClean="0"/>
              <a:t>a nebo místo toho kód zabalit např. do </a:t>
            </a:r>
            <a:r>
              <a:rPr lang="cs-CZ" dirty="0" err="1" smtClean="0"/>
              <a:t>stored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, která toho může uvnitř udělat více, a také může vrátit více </a:t>
            </a:r>
            <a:r>
              <a:rPr lang="cs-CZ" dirty="0" err="1" smtClean="0"/>
              <a:t>resultsetů</a:t>
            </a:r>
            <a:r>
              <a:rPr lang="cs-CZ" dirty="0" smtClean="0"/>
              <a:t> zpět do EF (podporuje např. MS SQL)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Hromadné zpracování</a:t>
            </a:r>
            <a:br>
              <a:rPr lang="cs-CZ" dirty="0" smtClean="0"/>
            </a:br>
            <a:r>
              <a:rPr lang="cs-CZ" dirty="0" smtClean="0"/>
              <a:t>UPDATE, DELETE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Potřeba řešit při insert/update/</a:t>
            </a:r>
            <a:r>
              <a:rPr lang="cs-CZ" dirty="0" err="1" smtClean="0"/>
              <a:t>delete</a:t>
            </a:r>
            <a:r>
              <a:rPr lang="cs-CZ" dirty="0" smtClean="0"/>
              <a:t> řádově stovek a více entit najednou</a:t>
            </a:r>
          </a:p>
          <a:p>
            <a:r>
              <a:rPr lang="cs-CZ" dirty="0" smtClean="0"/>
              <a:t>EF obecně není dělaný na hromadné operace</a:t>
            </a:r>
          </a:p>
          <a:p>
            <a:r>
              <a:rPr lang="cs-CZ" dirty="0" smtClean="0"/>
              <a:t>Možnosti</a:t>
            </a:r>
          </a:p>
          <a:p>
            <a:pPr lvl="1"/>
            <a:r>
              <a:rPr lang="cs-CZ" dirty="0" smtClean="0"/>
              <a:t>Vypnout </a:t>
            </a:r>
            <a:r>
              <a:rPr lang="cs-CZ" dirty="0" err="1" smtClean="0"/>
              <a:t>DbContext.Configuration</a:t>
            </a:r>
            <a:r>
              <a:rPr lang="cs-CZ" dirty="0"/>
              <a:t>. </a:t>
            </a:r>
            <a:r>
              <a:rPr lang="cs-CZ" dirty="0" err="1"/>
              <a:t>AutoDetectChangesEnabled</a:t>
            </a:r>
            <a:r>
              <a:rPr lang="cs-CZ" dirty="0"/>
              <a:t> a </a:t>
            </a:r>
            <a:r>
              <a:rPr lang="cs-CZ" dirty="0" err="1" smtClean="0"/>
              <a:t>ProxyCreationEnabled</a:t>
            </a:r>
            <a:r>
              <a:rPr lang="cs-CZ" dirty="0"/>
              <a:t>, </a:t>
            </a:r>
            <a:r>
              <a:rPr lang="cs-CZ" dirty="0" err="1"/>
              <a:t>ValidateOnSaveEnabled</a:t>
            </a:r>
            <a:endParaRPr lang="cs-CZ" dirty="0" smtClean="0"/>
          </a:p>
          <a:p>
            <a:pPr lvl="2"/>
            <a:r>
              <a:rPr lang="cs-CZ" dirty="0" smtClean="0"/>
              <a:t>V EF6 málo významný vliv na výkon</a:t>
            </a:r>
          </a:p>
          <a:p>
            <a:pPr lvl="2"/>
            <a:r>
              <a:rPr lang="cs-CZ" dirty="0" smtClean="0"/>
              <a:t>Nefunguje </a:t>
            </a:r>
            <a:r>
              <a:rPr lang="cs-CZ" dirty="0" err="1" smtClean="0"/>
              <a:t>ChangeTracking</a:t>
            </a:r>
            <a:r>
              <a:rPr lang="cs-CZ" dirty="0" smtClean="0"/>
              <a:t>, do DB jde také sada samostatných </a:t>
            </a:r>
            <a:r>
              <a:rPr lang="cs-CZ" dirty="0"/>
              <a:t>per-entity </a:t>
            </a:r>
            <a:r>
              <a:rPr lang="cs-CZ" dirty="0" smtClean="0"/>
              <a:t>příkazů</a:t>
            </a:r>
          </a:p>
          <a:p>
            <a:pPr lvl="1"/>
            <a:r>
              <a:rPr lang="cs-CZ" dirty="0" smtClean="0"/>
              <a:t>Dávkové UPDATE/DELETE operace pomocí </a:t>
            </a:r>
            <a:r>
              <a:rPr lang="cs-CZ" dirty="0" err="1">
                <a:hlinkClick r:id="rId3"/>
              </a:rPr>
              <a:t>EntityFramework.Extended</a:t>
            </a:r>
            <a:endParaRPr lang="cs-CZ" dirty="0"/>
          </a:p>
          <a:p>
            <a:pPr lvl="2"/>
            <a:r>
              <a:rPr lang="cs-CZ" dirty="0" smtClean="0"/>
              <a:t>Obalí EF dotaz UPDATE/DELETE klauzulí</a:t>
            </a:r>
          </a:p>
          <a:p>
            <a:pPr lvl="2"/>
            <a:r>
              <a:rPr lang="cs-CZ" dirty="0" smtClean="0"/>
              <a:t>Méně efektivní, než ručně napsaný UPDATE/DELETE, ale mnohem výkonnější, než samostatné příkazy pro jednotlivé entity</a:t>
            </a:r>
          </a:p>
          <a:p>
            <a:pPr lvl="2"/>
            <a:r>
              <a:rPr lang="cs-CZ" dirty="0" smtClean="0"/>
              <a:t>Nevýhoda – jde mimo </a:t>
            </a:r>
            <a:r>
              <a:rPr lang="cs-CZ" dirty="0" err="1" smtClean="0"/>
              <a:t>ChangeTracking</a:t>
            </a:r>
            <a:endParaRPr lang="cs-CZ" dirty="0" smtClean="0"/>
          </a:p>
          <a:p>
            <a:pPr lvl="1"/>
            <a:r>
              <a:rPr lang="cs-CZ" dirty="0" smtClean="0"/>
              <a:t>Ručně psaný UPDATE, DELETE</a:t>
            </a:r>
          </a:p>
          <a:p>
            <a:pPr lvl="2"/>
            <a:r>
              <a:rPr lang="cs-CZ" dirty="0" smtClean="0"/>
              <a:t>v .NET kódu</a:t>
            </a:r>
          </a:p>
          <a:p>
            <a:pPr lvl="2"/>
            <a:r>
              <a:rPr lang="cs-CZ" dirty="0" smtClean="0"/>
              <a:t>Nebo uložená procedura</a:t>
            </a:r>
          </a:p>
          <a:p>
            <a:pPr lvl="2"/>
            <a:r>
              <a:rPr lang="cs-CZ" dirty="0" smtClean="0"/>
              <a:t>Nejrychlejší</a:t>
            </a:r>
          </a:p>
          <a:p>
            <a:pPr lvl="2"/>
            <a:r>
              <a:rPr lang="cs-CZ" dirty="0" smtClean="0"/>
              <a:t>Opět přicházíme o </a:t>
            </a:r>
            <a:r>
              <a:rPr lang="cs-CZ" dirty="0" err="1" smtClean="0"/>
              <a:t>ChangeTracking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0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Hromadné zpracování</a:t>
            </a:r>
            <a:br>
              <a:rPr lang="cs-CZ" dirty="0" smtClean="0"/>
            </a:br>
            <a:r>
              <a:rPr lang="cs-CZ" dirty="0" smtClean="0"/>
              <a:t>BULK INSERT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SQL BULK INSERT</a:t>
            </a:r>
          </a:p>
          <a:p>
            <a:r>
              <a:rPr lang="cs-CZ" dirty="0" smtClean="0"/>
              <a:t>Řádově rychlejší, než klasický INSERT</a:t>
            </a:r>
          </a:p>
          <a:p>
            <a:r>
              <a:rPr lang="cs-CZ" dirty="0" smtClean="0"/>
              <a:t>Při špatném použití riziko insertu nekonzistentních dat!</a:t>
            </a:r>
          </a:p>
          <a:p>
            <a:r>
              <a:rPr lang="cs-CZ" dirty="0" smtClean="0"/>
              <a:t>V .NET </a:t>
            </a:r>
            <a:r>
              <a:rPr lang="cs-CZ" dirty="0"/>
              <a:t>třída </a:t>
            </a:r>
            <a:r>
              <a:rPr lang="cs-CZ" dirty="0" err="1" smtClean="0"/>
              <a:t>System.Data.SqlClient.SqlBulkCopy</a:t>
            </a:r>
            <a:endParaRPr lang="cs-CZ" dirty="0" smtClean="0"/>
          </a:p>
          <a:p>
            <a:pPr lvl="1"/>
            <a:r>
              <a:rPr lang="cs-CZ" dirty="0" smtClean="0"/>
              <a:t>Použití přímo této třídy by bylo nejefektivnější</a:t>
            </a:r>
          </a:p>
          <a:p>
            <a:r>
              <a:rPr lang="cs-CZ" dirty="0" smtClean="0"/>
              <a:t>EF </a:t>
            </a:r>
            <a:r>
              <a:rPr lang="cs-CZ" dirty="0" err="1" smtClean="0"/>
              <a:t>wrapper</a:t>
            </a:r>
            <a:r>
              <a:rPr lang="cs-CZ" dirty="0" smtClean="0"/>
              <a:t> - např. </a:t>
            </a:r>
            <a:r>
              <a:rPr lang="cs-CZ" dirty="0" err="1" smtClean="0"/>
              <a:t>nuget</a:t>
            </a:r>
            <a:r>
              <a:rPr lang="cs-CZ" dirty="0"/>
              <a:t> </a:t>
            </a:r>
            <a:r>
              <a:rPr lang="cs-CZ" dirty="0" err="1" smtClean="0">
                <a:hlinkClick r:id="rId3"/>
              </a:rPr>
              <a:t>EntityFramework.BulkInsert</a:t>
            </a:r>
            <a:endParaRPr lang="cs-CZ" dirty="0" smtClean="0"/>
          </a:p>
          <a:p>
            <a:pPr lvl="1"/>
            <a:r>
              <a:rPr lang="cs-CZ" dirty="0" smtClean="0"/>
              <a:t>Jde o extrémní zneužití EF, ale funguje to…</a:t>
            </a:r>
          </a:p>
          <a:p>
            <a:r>
              <a:rPr lang="cs-CZ" dirty="0" smtClean="0"/>
              <a:t>Nezapomínat na paměťové nároky</a:t>
            </a:r>
          </a:p>
        </p:txBody>
      </p:sp>
    </p:spTree>
    <p:extLst>
      <p:ext uri="{BB962C8B-B14F-4D97-AF65-F5344CB8AC3E}">
        <p14:creationId xmlns:p14="http://schemas.microsoft.com/office/powerpoint/2010/main" val="17761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Paralelní zpracování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EF </a:t>
            </a:r>
            <a:r>
              <a:rPr lang="cs-CZ" dirty="0" err="1" smtClean="0"/>
              <a:t>context</a:t>
            </a:r>
            <a:r>
              <a:rPr lang="cs-CZ" dirty="0" smtClean="0"/>
              <a:t> není </a:t>
            </a:r>
            <a:r>
              <a:rPr lang="cs-CZ" dirty="0" err="1" smtClean="0"/>
              <a:t>thread</a:t>
            </a:r>
            <a:r>
              <a:rPr lang="cs-CZ" dirty="0" smtClean="0"/>
              <a:t> </a:t>
            </a:r>
            <a:r>
              <a:rPr lang="cs-CZ" dirty="0" err="1" smtClean="0"/>
              <a:t>safe</a:t>
            </a:r>
            <a:endParaRPr lang="cs-CZ" dirty="0" smtClean="0"/>
          </a:p>
          <a:p>
            <a:r>
              <a:rPr lang="cs-CZ" dirty="0" smtClean="0"/>
              <a:t>Nelze paralelizovat na stejné DB session (</a:t>
            </a:r>
            <a:r>
              <a:rPr lang="cs-CZ" dirty="0" err="1" smtClean="0"/>
              <a:t>DbContextu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.NET </a:t>
            </a:r>
            <a:r>
              <a:rPr lang="cs-CZ" dirty="0" err="1" smtClean="0"/>
              <a:t>lockováním</a:t>
            </a:r>
            <a:r>
              <a:rPr lang="cs-CZ" dirty="0" smtClean="0"/>
              <a:t> DB dotazů si moc nepomůžete – DB operace je obvykle to, co trvá nejdéle.</a:t>
            </a:r>
            <a:endParaRPr lang="en-US" dirty="0" smtClean="0"/>
          </a:p>
          <a:p>
            <a:r>
              <a:rPr lang="en-US" dirty="0" err="1" smtClean="0"/>
              <a:t>Pozor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deadlocky</a:t>
            </a:r>
            <a:r>
              <a:rPr lang="en-US" dirty="0" smtClean="0"/>
              <a:t>, resource contention, </a:t>
            </a:r>
            <a:r>
              <a:rPr lang="en-US" dirty="0" err="1" smtClean="0"/>
              <a:t>atd</a:t>
            </a:r>
            <a:r>
              <a:rPr lang="en-US" dirty="0" smtClean="0"/>
              <a:t>.</a:t>
            </a:r>
          </a:p>
          <a:p>
            <a:r>
              <a:rPr lang="cs-CZ" dirty="0" smtClean="0"/>
              <a:t>Nejjednodušší - paralelizovat co nejméně</a:t>
            </a:r>
          </a:p>
          <a:p>
            <a:r>
              <a:rPr lang="cs-CZ" dirty="0" smtClean="0"/>
              <a:t>Nezapomínat - ASP.NET web – </a:t>
            </a:r>
            <a:r>
              <a:rPr lang="cs-CZ" dirty="0" err="1" smtClean="0"/>
              <a:t>thread</a:t>
            </a:r>
            <a:r>
              <a:rPr lang="cs-CZ" dirty="0" smtClean="0"/>
              <a:t> per </a:t>
            </a:r>
            <a:r>
              <a:rPr lang="cs-CZ" dirty="0" err="1" smtClean="0"/>
              <a:t>request</a:t>
            </a:r>
            <a:r>
              <a:rPr lang="cs-CZ" dirty="0" smtClean="0"/>
              <a:t>, tzn. implicitně paralelní prostředí! Obdobně desktop aplikace.</a:t>
            </a:r>
          </a:p>
          <a:p>
            <a:r>
              <a:rPr lang="cs-CZ" dirty="0" smtClean="0"/>
              <a:t>Obvykle – samostatný </a:t>
            </a:r>
            <a:r>
              <a:rPr lang="cs-CZ" dirty="0" err="1" smtClean="0"/>
              <a:t>DbContext</a:t>
            </a:r>
            <a:r>
              <a:rPr lang="cs-CZ" dirty="0" smtClean="0"/>
              <a:t> pro každou paralelní větev (</a:t>
            </a:r>
            <a:r>
              <a:rPr lang="cs-CZ" dirty="0" err="1" smtClean="0"/>
              <a:t>thread</a:t>
            </a:r>
            <a:r>
              <a:rPr lang="cs-CZ" dirty="0" smtClean="0"/>
              <a:t>, </a:t>
            </a:r>
            <a:r>
              <a:rPr lang="cs-CZ" dirty="0" err="1" smtClean="0"/>
              <a:t>task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0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NFG_Profinit_Prezentace_cz">
  <a:themeElements>
    <a:clrScheme name="Profinit">
      <a:dk1>
        <a:sysClr val="windowText" lastClr="000000"/>
      </a:dk1>
      <a:lt1>
        <a:sysClr val="window" lastClr="FFFFFF"/>
      </a:lt1>
      <a:dk2>
        <a:srgbClr val="BD3632"/>
      </a:dk2>
      <a:lt2>
        <a:srgbClr val="7B2927"/>
      </a:lt2>
      <a:accent1>
        <a:srgbClr val="61636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accent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1EF28D839874FB47E1926B285C24C" ma:contentTypeVersion="0" ma:contentTypeDescription="Create a new document." ma:contentTypeScope="" ma:versionID="8e48bcf25e2a92f2a978a15343df1f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B2766F-16B6-4396-AD96-19EB4C02A92A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DBB2C0-DC36-4832-9203-D46E50485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B13993-C5F2-4490-B3AB-BB768D8486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NFG_Profinit_Prezentace_cz</Template>
  <TotalTime>1585</TotalTime>
  <Words>525</Words>
  <Application>Microsoft Office PowerPoint</Application>
  <PresentationFormat>On-screen Show (4:3)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Courier New</vt:lpstr>
      <vt:lpstr>Georgia</vt:lpstr>
      <vt:lpstr>Gotham Medium</vt:lpstr>
      <vt:lpstr>NFG_Profinit_Prezentace_cz</vt:lpstr>
      <vt:lpstr>Entity Framework: Optimalizace a záludnosti</vt:lpstr>
      <vt:lpstr>Představení</vt:lpstr>
      <vt:lpstr>Entity Framework:  Optimalizace a záludnosti</vt:lpstr>
      <vt:lpstr>Zpracování dotazu</vt:lpstr>
      <vt:lpstr>Zpracování dotazu</vt:lpstr>
      <vt:lpstr>Futures</vt:lpstr>
      <vt:lpstr>Hromadné zpracování UPDATE, DELETE</vt:lpstr>
      <vt:lpstr>Hromadné zpracování BULK INSERT</vt:lpstr>
      <vt:lpstr>Paralelní zpracování</vt:lpstr>
      <vt:lpstr>Diskuze</vt:lpstr>
      <vt:lpstr>Díky za pozornost</vt:lpstr>
      <vt:lpstr>Shaping future, delivering results!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tomas</dc:creator>
  <dc:description>Společnost PROFINIT je členem nadnárodní skupiny New Frontier Group, která je leadrem v oblasti digitální transformace organizací a firem ve střední a východní Evropě. S více než 2000 zaměstnanci v 17 zemích patří mezi deset největších poskytovatelů ICT služeb v celém CEE regionu a řadí se ke špičce v oblasti vývoje software na zakázku, data managementu, datových skladů a business intelligence.
PROFINIT má řadu významných zákazníků z finančního a telekomunikačního sektoru, utilit a státní správy. Společnost se primárně zaměřuje na konzultační služby v oblasti digitální transformace, technologické služby a outsourcing. Podle údajů IDC (2012) patří PROFINIT mezi 5 největších firem v oblasti vývoje software na zakázku v České Republice a je držitelem řady dalších ocenění.</dc:description>
  <cp:lastModifiedBy>tomas</cp:lastModifiedBy>
  <cp:revision>56</cp:revision>
  <dcterms:created xsi:type="dcterms:W3CDTF">2015-11-14T17:47:41Z</dcterms:created>
  <dcterms:modified xsi:type="dcterms:W3CDTF">2015-11-29T11:55:19Z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0x0101003911EF28D839874FB47E1926B285C24C</vt:lpwstr>
  </property>
  <property fmtid="{D5CDD505-2E9C-101B-9397-08002B2CF9AE}" pid="3" name="Tfs.IsStoryboard">
    <vt:bool>true</vt:bool>
  </property>
</Properties>
</file>