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90" r:id="rId5"/>
    <p:sldId id="291" r:id="rId6"/>
    <p:sldId id="316" r:id="rId7"/>
    <p:sldId id="307" r:id="rId8"/>
    <p:sldId id="312" r:id="rId9"/>
    <p:sldId id="308" r:id="rId10"/>
    <p:sldId id="309" r:id="rId11"/>
    <p:sldId id="310" r:id="rId12"/>
    <p:sldId id="311" r:id="rId13"/>
    <p:sldId id="317" r:id="rId14"/>
    <p:sldId id="305" r:id="rId15"/>
    <p:sldId id="318" r:id="rId16"/>
    <p:sldId id="30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365"/>
    <a:srgbClr val="BD3632"/>
    <a:srgbClr val="000000"/>
    <a:srgbClr val="7B2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26" autoAdjust="0"/>
  </p:normalViewPr>
  <p:slideViewPr>
    <p:cSldViewPr>
      <p:cViewPr varScale="1">
        <p:scale>
          <a:sx n="102" d="100"/>
          <a:sy n="102" d="100"/>
        </p:scale>
        <p:origin x="18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EC25C-B4E9-458D-8E4B-2C06A129DA19}" type="datetimeFigureOut">
              <a:rPr lang="cs-CZ" smtClean="0"/>
              <a:pPr/>
              <a:t>29.11.2015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86F17-B5D0-472B-8745-C3F2BDEA3F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735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-menší vazba, než </a:t>
            </a:r>
            <a:r>
              <a:rPr lang="cs-CZ" dirty="0" err="1" smtClean="0"/>
              <a:t>DbContext</a:t>
            </a:r>
            <a:r>
              <a:rPr lang="cs-CZ" dirty="0" smtClean="0"/>
              <a:t> v</a:t>
            </a:r>
            <a:r>
              <a:rPr lang="cs-CZ" baseline="0" dirty="0" smtClean="0"/>
              <a:t> MVC </a:t>
            </a:r>
            <a:r>
              <a:rPr lang="cs-CZ" baseline="0" dirty="0" err="1" smtClean="0"/>
              <a:t>Controlleru</a:t>
            </a:r>
            <a:r>
              <a:rPr lang="cs-CZ" baseline="0" dirty="0" smtClean="0"/>
              <a:t>; u velkých APP by byl stejně problém měnit ORM vrstvu</a:t>
            </a:r>
          </a:p>
          <a:p>
            <a:r>
              <a:rPr lang="cs-CZ" baseline="0" dirty="0" smtClean="0"/>
              <a:t>-spíš bychom měli mluvit o CQRS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815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</a:t>
            </a:r>
            <a:r>
              <a:rPr lang="cs-CZ" dirty="0" smtClean="0"/>
              <a:t>účel vrstev</a:t>
            </a:r>
            <a:endParaRPr lang="en-US" dirty="0" smtClean="0"/>
          </a:p>
          <a:p>
            <a:r>
              <a:rPr lang="cs-CZ" dirty="0" smtClean="0"/>
              <a:t>-alternativně lze definovat samostatná DTO pro </a:t>
            </a:r>
            <a:r>
              <a:rPr lang="cs-CZ" dirty="0" err="1" smtClean="0"/>
              <a:t>Create</a:t>
            </a:r>
            <a:r>
              <a:rPr lang="cs-CZ" dirty="0" smtClean="0"/>
              <a:t>, Edit i </a:t>
            </a:r>
            <a:r>
              <a:rPr lang="cs-CZ" dirty="0" err="1" smtClean="0"/>
              <a:t>Delete</a:t>
            </a:r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Person.EmailAddresses</a:t>
            </a:r>
            <a:endParaRPr lang="cs-CZ" dirty="0" smtClean="0"/>
          </a:p>
          <a:p>
            <a:r>
              <a:rPr lang="cs-CZ" dirty="0" smtClean="0"/>
              <a:t>-</a:t>
            </a:r>
            <a:r>
              <a:rPr lang="en-US" dirty="0" err="1" smtClean="0"/>
              <a:t>PersonViewModel</a:t>
            </a:r>
            <a:r>
              <a:rPr lang="en-US" baseline="0" dirty="0" err="1" smtClean="0"/>
              <a:t>.DisplayName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314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MappingTests.cs</a:t>
            </a:r>
            <a:endParaRPr lang="cs-CZ" dirty="0" smtClean="0"/>
          </a:p>
          <a:p>
            <a:r>
              <a:rPr lang="cs-CZ" smtClean="0"/>
              <a:t>DI – pozor co jde do DB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3678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visibility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854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visibility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67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CrudFacade</a:t>
            </a:r>
            <a:r>
              <a:rPr lang="cs-CZ" dirty="0" smtClean="0"/>
              <a:t> – </a:t>
            </a:r>
            <a:r>
              <a:rPr lang="cs-CZ" dirty="0" err="1" smtClean="0"/>
              <a:t>null</a:t>
            </a:r>
            <a:r>
              <a:rPr lang="cs-CZ" dirty="0" smtClean="0"/>
              <a:t> v konstruktoru pro danou operaci jí zakáže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17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-riziko starých dat z jiných operací v </a:t>
            </a:r>
            <a:r>
              <a:rPr lang="cs-CZ" dirty="0" err="1" smtClean="0"/>
              <a:t>Contextu</a:t>
            </a:r>
            <a:endParaRPr lang="cs-CZ" dirty="0" smtClean="0"/>
          </a:p>
          <a:p>
            <a:r>
              <a:rPr lang="cs-CZ" dirty="0" smtClean="0"/>
              <a:t>-riziko paralel.</a:t>
            </a:r>
            <a:r>
              <a:rPr lang="cs-CZ" baseline="0" dirty="0" smtClean="0"/>
              <a:t> updatu jiným </a:t>
            </a:r>
            <a:r>
              <a:rPr lang="cs-CZ" baseline="0" dirty="0" err="1" smtClean="0"/>
              <a:t>requestem</a:t>
            </a:r>
            <a:r>
              <a:rPr lang="cs-CZ" baseline="0" dirty="0" smtClean="0"/>
              <a:t> (transakcí) – ale to znamená chybný design (transakce vs. </a:t>
            </a:r>
            <a:r>
              <a:rPr lang="cs-CZ" baseline="0" dirty="0" err="1" smtClean="0"/>
              <a:t>timestamps</a:t>
            </a:r>
            <a:r>
              <a:rPr lang="cs-CZ" baseline="0" dirty="0" smtClean="0"/>
              <a:t>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350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UpdatedTrackableFields</a:t>
            </a:r>
            <a:r>
              <a:rPr lang="cs-CZ" dirty="0" smtClean="0"/>
              <a:t>() </a:t>
            </a:r>
          </a:p>
          <a:p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factory</a:t>
            </a:r>
            <a:endParaRPr lang="cs-CZ" dirty="0" smtClean="0"/>
          </a:p>
          <a:p>
            <a:r>
              <a:rPr lang="cs-CZ" dirty="0" err="1" smtClean="0"/>
              <a:t>Castle</a:t>
            </a:r>
            <a:r>
              <a:rPr lang="cs-CZ" dirty="0" smtClean="0"/>
              <a:t>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86F17-B5D0-472B-8745-C3F2BDEA3FAA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805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(v.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panos\Desktop\PPT_prezentace_uvod_bg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mpanos\Desktop\PPT_prezentace_titul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2969"/>
            <a:ext cx="5365091" cy="27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2474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139952" y="3186923"/>
            <a:ext cx="4680520" cy="11781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ct val="90000"/>
              </a:lnSpc>
              <a:defRPr lang="de-AT" sz="4400" b="0" kern="1200" dirty="0">
                <a:solidFill>
                  <a:schemeClr val="bg1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Název prezentace</a:t>
            </a:r>
            <a:endParaRPr lang="cs-CZ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39952" y="4941168"/>
            <a:ext cx="4680520" cy="3846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3348000">
              <a:lnSpc>
                <a:spcPts val="1800"/>
              </a:lnSpc>
              <a:spcBef>
                <a:spcPts val="0"/>
              </a:spcBef>
              <a:buNone/>
              <a:defRPr lang="de-AT" sz="1600" kern="1200" dirty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Jméno Příjmení	25. 10 .2012</a:t>
            </a:r>
            <a:endParaRPr lang="cs-CZ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340768"/>
            <a:ext cx="4032448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dirty="0" smtClean="0"/>
              <a:t>Kliknutím lze upravit obsah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1340768"/>
            <a:ext cx="4032448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9" name="TextovéPole 8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68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Delší nadpis slidu, který vychází na </a:t>
            </a:r>
            <a:br>
              <a:rPr lang="cs-CZ" noProof="0" smtClean="0"/>
            </a:br>
            <a:r>
              <a:rPr lang="cs-CZ" noProof="0" smtClean="0"/>
              <a:t>dva řádky (obsah je posunutý)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340768"/>
            <a:ext cx="4032448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1340768"/>
            <a:ext cx="4032448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2793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124744"/>
            <a:ext cx="4032448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1124744"/>
            <a:ext cx="4032448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03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(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124744"/>
            <a:ext cx="4032448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1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Kliknutím lze 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644008" y="1124744"/>
            <a:ext cx="4032448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1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Upravit obsah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449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Delší nadpis slidu, který vychází na </a:t>
            </a:r>
            <a:br>
              <a:rPr lang="cs-CZ" noProof="0" smtClean="0"/>
            </a:br>
            <a:r>
              <a:rPr lang="cs-CZ" noProof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Delší nadpis slidu, který vychází na </a:t>
            </a:r>
            <a:br>
              <a:rPr lang="cs-CZ" noProof="0" smtClean="0"/>
            </a:br>
            <a:r>
              <a:rPr lang="cs-CZ" noProof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31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36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8614066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978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ze (white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755576" y="3789040"/>
            <a:ext cx="7560840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lang="de-AT" sz="3200" b="1" kern="1200" baseline="0" dirty="0">
                <a:solidFill>
                  <a:srgbClr val="BD3632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Diskuze</a:t>
            </a:r>
            <a:endParaRPr lang="cs-CZ" noProof="0" dirty="0"/>
          </a:p>
        </p:txBody>
      </p:sp>
      <p:pic>
        <p:nvPicPr>
          <p:cNvPr id="3" name="Picture 3" descr="C:\Users\mpanos\Desktop\bubbles_color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981" y="2187032"/>
            <a:ext cx="2149139" cy="15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06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ola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1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mpanos\Desktop\PPT_prezentace_titul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32969"/>
            <a:ext cx="6444208" cy="124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059832" y="3186923"/>
            <a:ext cx="5760640" cy="45810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lang="de-AT" sz="2500" b="1" kern="1200" dirty="0">
                <a:solidFill>
                  <a:schemeClr val="bg1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smtClean="0"/>
              <a:t>Kapitola / chapter</a:t>
            </a:r>
            <a:endParaRPr lang="cs-CZ" noProof="0" dirty="0"/>
          </a:p>
        </p:txBody>
      </p:sp>
      <p:sp>
        <p:nvSpPr>
          <p:cNvPr id="8" name="Obdélník 7"/>
          <p:cNvSpPr/>
          <p:nvPr userDrawn="1"/>
        </p:nvSpPr>
        <p:spPr>
          <a:xfrm>
            <a:off x="1475656" y="2832969"/>
            <a:ext cx="1244103" cy="1244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67631" y="3068960"/>
            <a:ext cx="1080120" cy="576064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None/>
              <a:defRPr lang="en-US" sz="3800" b="1" kern="1200" baseline="0" dirty="0" smtClean="0">
                <a:solidFill>
                  <a:srgbClr val="BD3632"/>
                </a:solidFill>
                <a:latin typeface="Georgia" pitchFamily="18" charset="0"/>
                <a:ea typeface="+mn-ea"/>
                <a:cs typeface="Arial" pitchFamily="34" charset="0"/>
              </a:defRPr>
            </a:lvl1pPr>
            <a:lvl2pPr marL="457200" indent="0">
              <a:spcBef>
                <a:spcPts val="300"/>
              </a:spcBef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>
              <a:spcBef>
                <a:spcPts val="200"/>
              </a:spcBef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>
              <a:spcBef>
                <a:spcPts val="200"/>
              </a:spcBef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>
              <a:spcBef>
                <a:spcPts val="100"/>
              </a:spcBef>
              <a:buClr>
                <a:srgbClr val="BD3632"/>
              </a:buClr>
              <a:buFont typeface="Arial" pitchFamily="34" charset="0"/>
              <a:buNone/>
              <a:defRPr lang="de-AT" sz="13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noProof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743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panos\Desktop\PPT_prezentace_uvod_bg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panos\Desktop\PPT_prezentace_titul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32969"/>
            <a:ext cx="5365091" cy="218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212000" y="3645024"/>
            <a:ext cx="4608512" cy="4581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de-AT" sz="2800" b="0" kern="1200" dirty="0">
                <a:solidFill>
                  <a:schemeClr val="bg1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cs-CZ" noProof="0" dirty="0" smtClean="0"/>
              <a:t>Děkujeme za pozornost</a:t>
            </a:r>
            <a:endParaRPr lang="cs-CZ" noProof="0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2474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438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lajd s informacemi o firm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mpanos\Desktop\PPT_prezentace_uvod_bgd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panos\Desktop\PPT_prezentace_titul_gradien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5509107" cy="34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923928" y="3204001"/>
            <a:ext cx="4968552" cy="36901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lang="de-AT" sz="2200" b="1" kern="1200" baseline="0" dirty="0">
                <a:solidFill>
                  <a:schemeClr val="bg1"/>
                </a:solidFill>
                <a:latin typeface="Georgia" pitchFamily="18" charset="0"/>
                <a:ea typeface="Adobe Gothic Std B" pitchFamily="34" charset="-128"/>
                <a:cs typeface="Georgia" pitchFamily="18" charset="0"/>
              </a:defRPr>
            </a:lvl1pPr>
          </a:lstStyle>
          <a:p>
            <a:r>
              <a:rPr lang="en-US" noProof="0" dirty="0" smtClean="0"/>
              <a:t>Shaping future, delivering results</a:t>
            </a:r>
            <a:endParaRPr lang="cs-CZ" noProof="0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12474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 userDrawn="1"/>
        </p:nvSpPr>
        <p:spPr>
          <a:xfrm>
            <a:off x="3923928" y="5908824"/>
            <a:ext cx="496855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cs-CZ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Profinit, s.r.o., Tychonova 2, 160 00  Praha 6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cs-CZ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+420 224 316 016,</a:t>
            </a:r>
            <a:r>
              <a: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www.profinit.eu</a:t>
            </a:r>
            <a:endParaRPr lang="cs-CZ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3923928" y="3714822"/>
            <a:ext cx="4968552" cy="1998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Společnost PROFINIT je členem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nadnárodní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skupiny New </a:t>
            </a:r>
            <a:r>
              <a:rPr lang="en-US" sz="1050" b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Frontier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Group, která je </a:t>
            </a:r>
            <a:r>
              <a:rPr lang="cs-CZ" sz="1050" b="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leadrem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oblasti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digitální transformace organizací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firem ve střední a východní Evropě.</a:t>
            </a:r>
            <a:r>
              <a:rPr lang="en-US" sz="1050" b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 více než 2000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zaměstnanci v 17 zemích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patří</a:t>
            </a:r>
            <a:r>
              <a:rPr lang="cs-CZ" sz="1050" b="0" baseline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mezi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deset největších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poskytovatelů ICT služeb v celém CEE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regionu a řadí se ke špičce v oblasti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vývoje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software na zakázku, data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managementu, datových skladů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1050" b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business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50" b="0" noProof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 má řadu významných zákazníků z finančního a telekomunikačního sektoru, utilit a státní správy. Společnost se primárně zaměřuje na konzultační služby v oblasti digitální transformace, technologické služby a outsourcing. Podle údajů IDC (2012) patří </a:t>
            </a:r>
            <a:r>
              <a:rPr lang="en-US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PROFINIT </a:t>
            </a:r>
            <a:r>
              <a:rPr lang="cs-CZ" sz="105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mezi 5 největších firem v oblasti vývoje software na zakázku v České Republice a je držitelem řady dalších ocenění.</a:t>
            </a:r>
            <a:endParaRPr lang="cs-CZ" sz="11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8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Delší nadpis slidu, který vychází na </a:t>
            </a:r>
            <a:br>
              <a:rPr lang="cs-CZ" noProof="0" smtClean="0"/>
            </a:br>
            <a:r>
              <a:rPr lang="cs-CZ" noProof="0" smtClean="0"/>
              <a:t>dva řádky (obsah je posunutý)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340768"/>
            <a:ext cx="8614066" cy="5112567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508449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14066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93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51520" y="1124744"/>
            <a:ext cx="8614066" cy="5328591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Font typeface="Courier New" pitchFamily="49" charset="0"/>
              <a:buChar char="o"/>
              <a:defRPr lang="en-US" sz="1800" b="0" kern="1200" baseline="0" dirty="0" smtClean="0">
                <a:solidFill>
                  <a:srgbClr val="BD363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Char char="•"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Char char="•"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cs-CZ" noProof="0" smtClean="0"/>
          </a:p>
        </p:txBody>
      </p:sp>
    </p:spTree>
    <p:extLst>
      <p:ext uri="{BB962C8B-B14F-4D97-AF65-F5344CB8AC3E}">
        <p14:creationId xmlns:p14="http://schemas.microsoft.com/office/powerpoint/2010/main" val="212454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124744"/>
            <a:ext cx="8614066" cy="53285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6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6" name="TextovéPole 5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1 řádek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43204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smtClean="0"/>
              <a:t>Nadpis slidu na jeden řádek</a:t>
            </a:r>
            <a:endParaRPr lang="cs-CZ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124744"/>
            <a:ext cx="8614066" cy="532859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6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 / čísl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9581" y="6237312"/>
            <a:ext cx="647289" cy="62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339201"/>
            <a:ext cx="8614066" cy="504212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6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  <p:sp>
        <p:nvSpPr>
          <p:cNvPr id="10" name="TextovéPole 9"/>
          <p:cNvSpPr txBox="1"/>
          <p:nvPr userDrawn="1"/>
        </p:nvSpPr>
        <p:spPr>
          <a:xfrm>
            <a:off x="8636400" y="6476400"/>
            <a:ext cx="522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fld id="{DF7E523F-2FA0-4533-BD83-6D11A2B05E79}" type="slidenum">
              <a:rPr lang="cs-CZ" sz="1200" b="1" smtClean="0">
                <a:solidFill>
                  <a:schemeClr val="bg1"/>
                </a:solidFill>
                <a:latin typeface="Georgia" pitchFamily="18" charset="0"/>
              </a:rPr>
              <a:pPr algn="ctr"/>
              <a:t>‹#›</a:t>
            </a:fld>
            <a:endParaRPr lang="cs-CZ" sz="1200" b="1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(2 řádky) / prost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51520" y="1339201"/>
            <a:ext cx="8614066" cy="518614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 lang="en-US" sz="1600" b="0" kern="1200" baseline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Clr>
                <a:srgbClr val="BD3632"/>
              </a:buClr>
              <a:buNone/>
              <a:defRPr lang="en-US" sz="16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None/>
              <a:defRPr lang="en-US" sz="1400" kern="1200" baseline="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>
              <a:spcBef>
                <a:spcPts val="200"/>
              </a:spcBef>
              <a:spcAft>
                <a:spcPts val="200"/>
              </a:spcAft>
              <a:buClr>
                <a:srgbClr val="BD3632"/>
              </a:buClr>
              <a:buFont typeface="Arial" pitchFamily="34" charset="0"/>
              <a:buNone/>
              <a:defRPr lang="en-US" sz="1300" kern="1200" dirty="0" smtClean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>
              <a:spcBef>
                <a:spcPts val="100"/>
              </a:spcBef>
              <a:spcAft>
                <a:spcPts val="100"/>
              </a:spcAft>
              <a:buClr>
                <a:srgbClr val="BD3632"/>
              </a:buClr>
              <a:buFont typeface="Arial" pitchFamily="34" charset="0"/>
              <a:buNone/>
              <a:defRPr lang="de-AT" sz="1200" kern="1200" dirty="0">
                <a:solidFill>
                  <a:srgbClr val="61636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C00000"/>
              </a:buClr>
              <a:buSzTx/>
              <a:buFont typeface="Courier New" pitchFamily="49" charset="0"/>
              <a:buNone/>
              <a:tabLst/>
              <a:defRPr/>
            </a:pPr>
            <a:r>
              <a:rPr lang="cs-CZ" dirty="0" smtClean="0">
                <a:effectLst/>
                <a:latin typeface="Arial"/>
              </a:rPr>
              <a:t>Prostý text</a:t>
            </a:r>
            <a:endParaRPr lang="cs-CZ" noProof="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260648"/>
            <a:ext cx="6552728" cy="72008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lang="de-AT" sz="2500" b="1" kern="1200" baseline="0" dirty="0">
                <a:solidFill>
                  <a:srgbClr val="616365"/>
                </a:solidFill>
                <a:latin typeface="Georgia" pitchFamily="18" charset="0"/>
                <a:ea typeface="Georgia" pitchFamily="84" charset="0"/>
                <a:cs typeface="Gotham Medium" pitchFamily="50" charset="0"/>
              </a:defRPr>
            </a:lvl1pPr>
          </a:lstStyle>
          <a:p>
            <a:r>
              <a:rPr lang="cs-CZ" noProof="0" dirty="0" smtClean="0"/>
              <a:t>Delší nadpis </a:t>
            </a:r>
            <a:r>
              <a:rPr lang="cs-CZ" noProof="0" dirty="0" err="1" smtClean="0"/>
              <a:t>slidu</a:t>
            </a:r>
            <a:r>
              <a:rPr lang="cs-CZ" noProof="0" dirty="0" smtClean="0"/>
              <a:t>, který vychází na </a:t>
            </a:r>
            <a:br>
              <a:rPr lang="cs-CZ" noProof="0" dirty="0" smtClean="0"/>
            </a:br>
            <a:r>
              <a:rPr lang="cs-CZ" noProof="0" dirty="0" smtClean="0"/>
              <a:t>dva řádky (obsah je posunutý)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7670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0272" y="395"/>
            <a:ext cx="2122860" cy="118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text 2"/>
          <p:cNvSpPr>
            <a:spLocks noGrp="1"/>
          </p:cNvSpPr>
          <p:nvPr/>
        </p:nvSpPr>
        <p:spPr>
          <a:xfrm>
            <a:off x="0" y="6597352"/>
            <a:ext cx="2267744" cy="26064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000" dirty="0" smtClean="0">
                <a:solidFill>
                  <a:srgbClr val="616365"/>
                </a:solidFill>
                <a:latin typeface="Georgia" panose="02040502050405020303" pitchFamily="18" charset="0"/>
              </a:rPr>
              <a:t>© 201</a:t>
            </a:r>
            <a:r>
              <a:rPr lang="cs-CZ" sz="1000" dirty="0" smtClean="0">
                <a:solidFill>
                  <a:srgbClr val="616365"/>
                </a:solidFill>
                <a:latin typeface="Georgia" panose="02040502050405020303" pitchFamily="18" charset="0"/>
              </a:rPr>
              <a:t>5</a:t>
            </a:r>
            <a:r>
              <a:rPr lang="en-US" sz="1000" dirty="0" smtClean="0">
                <a:solidFill>
                  <a:srgbClr val="616365"/>
                </a:solidFill>
                <a:latin typeface="Georgia" panose="02040502050405020303" pitchFamily="18" charset="0"/>
              </a:rPr>
              <a:t> </a:t>
            </a:r>
            <a:r>
              <a:rPr lang="en-US" sz="1000" noProof="1" smtClean="0">
                <a:solidFill>
                  <a:srgbClr val="616365"/>
                </a:solidFill>
                <a:latin typeface="Georgia" panose="02040502050405020303" pitchFamily="18" charset="0"/>
              </a:rPr>
              <a:t>Profinit.</a:t>
            </a:r>
            <a:r>
              <a:rPr lang="en-US" sz="1000" dirty="0" smtClean="0">
                <a:solidFill>
                  <a:srgbClr val="616365"/>
                </a:solidFill>
                <a:latin typeface="Georgia" panose="02040502050405020303" pitchFamily="18" charset="0"/>
              </a:rPr>
              <a:t> All rights reserved.</a:t>
            </a:r>
            <a:endParaRPr lang="cs-CZ" sz="1000" dirty="0">
              <a:solidFill>
                <a:srgbClr val="616365"/>
              </a:solidFill>
              <a:latin typeface="Georgia" panose="020405020504050203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80" r:id="rId7"/>
    <p:sldLayoutId id="2147483681" r:id="rId8"/>
    <p:sldLayoutId id="2147483682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85" r:id="rId16"/>
    <p:sldLayoutId id="2147483686" r:id="rId17"/>
    <p:sldLayoutId id="2147483683" r:id="rId18"/>
    <p:sldLayoutId id="2147483684" r:id="rId19"/>
    <p:sldLayoutId id="2147483667" r:id="rId20"/>
    <p:sldLayoutId id="2147483668" r:id="rId21"/>
    <p:sldLayoutId id="2147483687" r:id="rId22"/>
    <p:sldLayoutId id="2147483688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file:///C:\data\profinit\MSFest\Objects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get.org/packages/AutoMappe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automapper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ata\profinit\MSFest\GridList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ata\profinit\MSFest\Crud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4140000" y="3186000"/>
            <a:ext cx="4608512" cy="1178181"/>
          </a:xfrm>
        </p:spPr>
        <p:txBody>
          <a:bodyPr/>
          <a:lstStyle/>
          <a:p>
            <a:r>
              <a:rPr lang="en-US" sz="3400" dirty="0"/>
              <a:t>Entity </a:t>
            </a:r>
            <a:r>
              <a:rPr lang="en-US" sz="3400" dirty="0" smtClean="0"/>
              <a:t>Framework</a:t>
            </a:r>
            <a:br>
              <a:rPr lang="en-US" sz="3400" dirty="0" smtClean="0"/>
            </a:br>
            <a:r>
              <a:rPr lang="en-US" sz="3400" dirty="0" smtClean="0"/>
              <a:t>v enterprise </a:t>
            </a:r>
            <a:r>
              <a:rPr lang="en-US" sz="3400" dirty="0" err="1"/>
              <a:t>aplikacích</a:t>
            </a:r>
            <a:endParaRPr lang="cs-CZ" sz="3400" b="0" dirty="0"/>
          </a:p>
        </p:txBody>
      </p:sp>
      <p:sp>
        <p:nvSpPr>
          <p:cNvPr id="13" name="Podnadpis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Tom</a:t>
            </a:r>
            <a:r>
              <a:rPr lang="cs-CZ" dirty="0" err="1" smtClean="0"/>
              <a:t>áš</a:t>
            </a:r>
            <a:r>
              <a:rPr lang="cs-CZ" dirty="0" smtClean="0"/>
              <a:t> </a:t>
            </a:r>
            <a:r>
              <a:rPr lang="cs-CZ" dirty="0" err="1" smtClean="0"/>
              <a:t>Vichta</a:t>
            </a:r>
            <a:r>
              <a:rPr lang="cs-CZ" dirty="0" smtClean="0"/>
              <a:t>	</a:t>
            </a:r>
            <a:r>
              <a:rPr lang="en-US" dirty="0" smtClean="0"/>
              <a:t>28</a:t>
            </a:r>
            <a:r>
              <a:rPr lang="cs-CZ" dirty="0" smtClean="0"/>
              <a:t>. </a:t>
            </a:r>
            <a:r>
              <a:rPr lang="en-US" dirty="0" smtClean="0"/>
              <a:t>11</a:t>
            </a:r>
            <a:r>
              <a:rPr lang="cs-CZ" dirty="0" smtClean="0"/>
              <a:t>. 201</a:t>
            </a:r>
            <a:r>
              <a:rPr lang="en-US" dirty="0" smtClean="0"/>
              <a:t>5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7196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DbContext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 smtClean="0"/>
              <a:t>Lifecycle</a:t>
            </a:r>
            <a:endParaRPr lang="cs-CZ" dirty="0" smtClean="0"/>
          </a:p>
          <a:p>
            <a:pPr lvl="1"/>
            <a:r>
              <a:rPr lang="cs-CZ" dirty="0" smtClean="0"/>
              <a:t>Unit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– ale jak velkou tu Unit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uděláme?</a:t>
            </a:r>
          </a:p>
          <a:p>
            <a:pPr lvl="1"/>
            <a:r>
              <a:rPr lang="cs-CZ" dirty="0" err="1" smtClean="0"/>
              <a:t>PerWebRequest</a:t>
            </a:r>
            <a:r>
              <a:rPr lang="cs-CZ" dirty="0" smtClean="0"/>
              <a:t> – častý kompromis</a:t>
            </a:r>
          </a:p>
          <a:p>
            <a:pPr lvl="1"/>
            <a:r>
              <a:rPr lang="cs-CZ" dirty="0" smtClean="0"/>
              <a:t>Alternativně lze doporučit menší </a:t>
            </a:r>
            <a:r>
              <a:rPr lang="cs-CZ" dirty="0" err="1" smtClean="0"/>
              <a:t>scope</a:t>
            </a:r>
            <a:r>
              <a:rPr lang="cs-CZ" dirty="0" smtClean="0"/>
              <a:t>: per-</a:t>
            </a:r>
            <a:r>
              <a:rPr lang="cs-CZ" dirty="0" err="1" smtClean="0"/>
              <a:t>facade</a:t>
            </a:r>
            <a:r>
              <a:rPr lang="cs-CZ" dirty="0" smtClean="0"/>
              <a:t>, per-</a:t>
            </a:r>
            <a:r>
              <a:rPr lang="cs-CZ" dirty="0" err="1" smtClean="0"/>
              <a:t>operation</a:t>
            </a:r>
            <a:endParaRPr lang="cs-CZ" dirty="0" smtClean="0"/>
          </a:p>
          <a:p>
            <a:pPr lvl="1"/>
            <a:r>
              <a:rPr lang="cs-CZ" dirty="0" smtClean="0"/>
              <a:t>Pokud váháte, dělejte spíš menší </a:t>
            </a:r>
            <a:r>
              <a:rPr lang="cs-CZ" dirty="0" err="1" smtClean="0"/>
              <a:t>scope</a:t>
            </a:r>
            <a:r>
              <a:rPr lang="cs-CZ" dirty="0" smtClean="0"/>
              <a:t>, než větší – EF má problémy, když projde </a:t>
            </a:r>
            <a:r>
              <a:rPr lang="cs-CZ" dirty="0" err="1" smtClean="0"/>
              <a:t>ChangeTrackerem</a:t>
            </a:r>
            <a:r>
              <a:rPr lang="cs-CZ" dirty="0" smtClean="0"/>
              <a:t> stovky a více entit.</a:t>
            </a:r>
          </a:p>
          <a:p>
            <a:r>
              <a:rPr lang="cs-CZ" dirty="0" err="1" smtClean="0"/>
              <a:t>Dependency</a:t>
            </a:r>
            <a:r>
              <a:rPr lang="cs-CZ" dirty="0" smtClean="0"/>
              <a:t> </a:t>
            </a:r>
            <a:r>
              <a:rPr lang="cs-CZ" dirty="0" err="1" smtClean="0"/>
              <a:t>Injection</a:t>
            </a:r>
            <a:endParaRPr lang="cs-CZ" dirty="0" smtClean="0"/>
          </a:p>
          <a:p>
            <a:pPr lvl="1"/>
            <a:r>
              <a:rPr lang="cs-CZ" dirty="0" smtClean="0"/>
              <a:t>Objekt jako každý jiný – proč jej neřídit pomocí DI?</a:t>
            </a:r>
          </a:p>
          <a:p>
            <a:pPr lvl="1"/>
            <a:r>
              <a:rPr lang="cs-CZ" dirty="0" smtClean="0"/>
              <a:t>Umožní </a:t>
            </a:r>
            <a:r>
              <a:rPr lang="cs-CZ" dirty="0" err="1" smtClean="0"/>
              <a:t>injectovat</a:t>
            </a:r>
            <a:r>
              <a:rPr lang="cs-CZ" dirty="0" smtClean="0"/>
              <a:t> závislosti, viz. příklad:</a:t>
            </a:r>
          </a:p>
          <a:p>
            <a:pPr lvl="2"/>
            <a:r>
              <a:rPr lang="cs-CZ" dirty="0" err="1" smtClean="0"/>
              <a:t>IDateTimeFacade</a:t>
            </a:r>
            <a:endParaRPr lang="cs-CZ" dirty="0" smtClean="0"/>
          </a:p>
          <a:p>
            <a:pPr lvl="3"/>
            <a:r>
              <a:rPr lang="cs-CZ" dirty="0" smtClean="0"/>
              <a:t>Pro automatické nastavování </a:t>
            </a:r>
            <a:r>
              <a:rPr lang="cs-CZ" dirty="0" err="1" smtClean="0"/>
              <a:t>CreatedAt</a:t>
            </a:r>
            <a:r>
              <a:rPr lang="cs-CZ" dirty="0" smtClean="0"/>
              <a:t>, </a:t>
            </a:r>
            <a:r>
              <a:rPr lang="cs-CZ" dirty="0" err="1" smtClean="0"/>
              <a:t>ModifiedAt</a:t>
            </a:r>
            <a:r>
              <a:rPr lang="cs-CZ" dirty="0" smtClean="0"/>
              <a:t>, </a:t>
            </a:r>
            <a:r>
              <a:rPr lang="cs-CZ" dirty="0" err="1" smtClean="0"/>
              <a:t>DeletedAt</a:t>
            </a:r>
            <a:endParaRPr lang="cs-CZ" dirty="0" smtClean="0"/>
          </a:p>
          <a:p>
            <a:pPr lvl="3"/>
            <a:r>
              <a:rPr lang="cs-CZ" dirty="0" smtClean="0"/>
              <a:t>Pro testy složitých integrací – možnost uměle posunout čas pomocí testovací implementace</a:t>
            </a:r>
          </a:p>
          <a:p>
            <a:pPr lvl="3"/>
            <a:r>
              <a:rPr lang="cs-CZ" dirty="0" smtClean="0"/>
              <a:t>Opatrně potom na používání času na DB serveru – GETDATE(), ….</a:t>
            </a:r>
          </a:p>
          <a:p>
            <a:pPr lvl="2"/>
            <a:r>
              <a:rPr lang="cs-CZ" dirty="0" err="1" smtClean="0"/>
              <a:t>IAuthenticationService</a:t>
            </a:r>
            <a:r>
              <a:rPr lang="cs-CZ" dirty="0" smtClean="0"/>
              <a:t> – pro automatické nastavování </a:t>
            </a:r>
            <a:r>
              <a:rPr lang="cs-CZ" dirty="0" err="1" smtClean="0"/>
              <a:t>CreatedBy</a:t>
            </a:r>
            <a:r>
              <a:rPr lang="cs-CZ" dirty="0" smtClean="0"/>
              <a:t>, </a:t>
            </a:r>
            <a:r>
              <a:rPr lang="cs-CZ" dirty="0" err="1" smtClean="0"/>
              <a:t>ModifiedBy</a:t>
            </a:r>
            <a:r>
              <a:rPr lang="cs-CZ" dirty="0" smtClean="0"/>
              <a:t>, </a:t>
            </a:r>
            <a:r>
              <a:rPr lang="cs-CZ" dirty="0" err="1" smtClean="0"/>
              <a:t>DeletedBy</a:t>
            </a:r>
            <a:endParaRPr lang="cs-CZ" dirty="0" smtClean="0"/>
          </a:p>
          <a:p>
            <a:r>
              <a:rPr lang="cs-CZ" dirty="0" smtClean="0"/>
              <a:t>Definovat vlastní </a:t>
            </a:r>
            <a:r>
              <a:rPr lang="cs-CZ" dirty="0" err="1" smtClean="0"/>
              <a:t>repository</a:t>
            </a:r>
            <a:r>
              <a:rPr lang="cs-CZ" dirty="0" smtClean="0"/>
              <a:t> na </a:t>
            </a:r>
            <a:r>
              <a:rPr lang="cs-CZ" dirty="0" err="1" smtClean="0"/>
              <a:t>DbContextem</a:t>
            </a:r>
            <a:r>
              <a:rPr lang="cs-CZ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113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/>
              <a:t>Diskuze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Díky za pozornost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4294967295"/>
          </p:nvPr>
        </p:nvSpPr>
        <p:spPr>
          <a:xfrm>
            <a:off x="0" y="3068638"/>
            <a:ext cx="1081088" cy="576262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1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47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Shaping future, delivering results!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4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</a:t>
            </a:r>
            <a:r>
              <a:rPr lang="en-US" dirty="0" smtClean="0"/>
              <a:t>Framework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v </a:t>
            </a:r>
            <a:r>
              <a:rPr lang="cs-CZ" dirty="0" smtClean="0"/>
              <a:t>e</a:t>
            </a:r>
            <a:r>
              <a:rPr lang="en-US" dirty="0" err="1" smtClean="0"/>
              <a:t>nterprise</a:t>
            </a:r>
            <a:r>
              <a:rPr lang="en-US" dirty="0" smtClean="0"/>
              <a:t> </a:t>
            </a:r>
            <a:r>
              <a:rPr lang="en-US" dirty="0" err="1"/>
              <a:t>aplikacích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Design vzorové aplikace</a:t>
            </a:r>
          </a:p>
          <a:p>
            <a:r>
              <a:rPr lang="cs-CZ" dirty="0" err="1" smtClean="0"/>
              <a:t>Automapper</a:t>
            </a:r>
            <a:endParaRPr lang="cs-CZ" dirty="0" smtClean="0"/>
          </a:p>
          <a:p>
            <a:r>
              <a:rPr lang="cs-CZ" dirty="0" smtClean="0"/>
              <a:t>CRUD</a:t>
            </a:r>
          </a:p>
          <a:p>
            <a:r>
              <a:rPr lang="cs-CZ" dirty="0" err="1" smtClean="0"/>
              <a:t>DbContext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</a:t>
            </a:r>
            <a:r>
              <a:rPr lang="en-US" dirty="0" smtClean="0"/>
              <a:t>Framework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en-US" dirty="0" smtClean="0"/>
              <a:t>v </a:t>
            </a:r>
            <a:r>
              <a:rPr lang="cs-CZ" dirty="0" smtClean="0"/>
              <a:t>e</a:t>
            </a:r>
            <a:r>
              <a:rPr lang="en-US" dirty="0" err="1" smtClean="0"/>
              <a:t>nterprise</a:t>
            </a:r>
            <a:r>
              <a:rPr lang="en-US" dirty="0" smtClean="0"/>
              <a:t> </a:t>
            </a:r>
            <a:r>
              <a:rPr lang="en-US" dirty="0" err="1"/>
              <a:t>aplikacích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Cílový projekt</a:t>
            </a:r>
          </a:p>
          <a:p>
            <a:pPr lvl="1"/>
            <a:r>
              <a:rPr lang="cs-CZ" dirty="0" smtClean="0"/>
              <a:t>Menší až střední datově orientovaná webová aplikace</a:t>
            </a:r>
          </a:p>
          <a:p>
            <a:pPr lvl="1"/>
            <a:r>
              <a:rPr lang="cs-CZ" dirty="0" smtClean="0"/>
              <a:t>Převážně atomické CRUD operace (</a:t>
            </a:r>
            <a:r>
              <a:rPr lang="cs-CZ" dirty="0" err="1" smtClean="0"/>
              <a:t>Create</a:t>
            </a:r>
            <a:r>
              <a:rPr lang="cs-CZ" dirty="0" smtClean="0"/>
              <a:t>, </a:t>
            </a:r>
            <a:r>
              <a:rPr lang="cs-CZ" dirty="0" err="1" smtClean="0"/>
              <a:t>Read</a:t>
            </a:r>
            <a:r>
              <a:rPr lang="cs-CZ" dirty="0" smtClean="0"/>
              <a:t>, Update, </a:t>
            </a:r>
            <a:r>
              <a:rPr lang="cs-CZ" dirty="0" err="1" smtClean="0"/>
              <a:t>Delete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Konfigurační nástroje, reporty, jednoduché datové vazby</a:t>
            </a:r>
          </a:p>
          <a:p>
            <a:pPr lvl="1"/>
            <a:r>
              <a:rPr lang="cs-CZ" dirty="0" smtClean="0"/>
              <a:t>Zjednodušený CQRS </a:t>
            </a:r>
            <a:r>
              <a:rPr lang="cs-CZ" dirty="0" err="1" smtClean="0"/>
              <a:t>pattern</a:t>
            </a:r>
            <a:r>
              <a:rPr lang="cs-CZ" dirty="0"/>
              <a:t> (</a:t>
            </a:r>
            <a:r>
              <a:rPr lang="cs-CZ" dirty="0" err="1"/>
              <a:t>Command</a:t>
            </a:r>
            <a:r>
              <a:rPr lang="cs-CZ" dirty="0"/>
              <a:t> </a:t>
            </a:r>
            <a:r>
              <a:rPr lang="cs-CZ" dirty="0" err="1"/>
              <a:t>Query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 </a:t>
            </a:r>
            <a:r>
              <a:rPr lang="cs-CZ" dirty="0" err="1" smtClean="0"/>
              <a:t>Segregation</a:t>
            </a:r>
            <a:r>
              <a:rPr lang="cs-CZ" dirty="0" smtClean="0"/>
              <a:t>)</a:t>
            </a:r>
          </a:p>
          <a:p>
            <a:pPr lvl="2"/>
            <a:r>
              <a:rPr lang="cs-CZ" dirty="0" smtClean="0"/>
              <a:t>a přizpůsobený pro použití s EF</a:t>
            </a:r>
          </a:p>
          <a:p>
            <a:pPr lvl="1"/>
            <a:r>
              <a:rPr lang="cs-CZ" dirty="0" smtClean="0"/>
              <a:t>Společné sdílené komponenty</a:t>
            </a:r>
          </a:p>
          <a:p>
            <a:pPr lvl="1"/>
            <a:r>
              <a:rPr lang="cs-CZ" dirty="0" smtClean="0"/>
              <a:t>Celkem silná vazba na EF</a:t>
            </a:r>
          </a:p>
          <a:p>
            <a:pPr lvl="2"/>
            <a:r>
              <a:rPr lang="cs-CZ" dirty="0" smtClean="0"/>
              <a:t>může být nevýhoda</a:t>
            </a:r>
          </a:p>
          <a:p>
            <a:pPr lvl="2"/>
            <a:r>
              <a:rPr lang="cs-CZ" dirty="0" smtClean="0"/>
              <a:t>šlo by vylepšit, ale za cenu vyšší složitosti</a:t>
            </a:r>
          </a:p>
          <a:p>
            <a:pPr lvl="1"/>
            <a:r>
              <a:rPr lang="en-US" dirty="0" err="1" smtClean="0"/>
              <a:t>Logiku</a:t>
            </a:r>
            <a:r>
              <a:rPr lang="en-US" dirty="0" smtClean="0"/>
              <a:t> p</a:t>
            </a:r>
            <a:r>
              <a:rPr lang="cs-CZ" dirty="0" smtClean="0"/>
              <a:t>ro specifické operace (jiné než klasický CRUD/CQRS) může být vhodnější implementovat paralelně vedle, samostatně</a:t>
            </a:r>
          </a:p>
          <a:p>
            <a:pPr lvl="2"/>
            <a:r>
              <a:rPr lang="cs-CZ" dirty="0" smtClean="0"/>
              <a:t>Je pak k diskuzi, zda komplikovat aplikaci 2 odlišnými </a:t>
            </a:r>
            <a:r>
              <a:rPr lang="en-US" dirty="0" smtClean="0"/>
              <a:t>p</a:t>
            </a:r>
            <a:r>
              <a:rPr lang="cs-CZ" dirty="0" err="1" smtClean="0"/>
              <a:t>řístupy</a:t>
            </a:r>
            <a:r>
              <a:rPr lang="cs-CZ" dirty="0" smtClean="0"/>
              <a:t> pro práci s daty, nebo to celé navrhnout jinak a jednotně.</a:t>
            </a:r>
          </a:p>
        </p:txBody>
      </p:sp>
    </p:spTree>
    <p:extLst>
      <p:ext uri="{BB962C8B-B14F-4D97-AF65-F5344CB8AC3E}">
        <p14:creationId xmlns:p14="http://schemas.microsoft.com/office/powerpoint/2010/main" val="99163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objekty a aplikační vrstvy</a:t>
            </a:r>
            <a:endParaRPr lang="cs-CZ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7743825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7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AutoMapper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err="1" smtClean="0"/>
              <a:t>nuget</a:t>
            </a:r>
            <a:r>
              <a:rPr lang="cs-CZ" dirty="0" smtClean="0"/>
              <a:t> balíček </a:t>
            </a:r>
            <a:r>
              <a:rPr lang="cs-CZ" dirty="0" err="1" smtClean="0">
                <a:hlinkClick r:id="rId3"/>
              </a:rPr>
              <a:t>AutoMapper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http://automapper.org</a:t>
            </a:r>
            <a:r>
              <a:rPr lang="cs-CZ" dirty="0" smtClean="0">
                <a:hlinkClick r:id="rId4"/>
              </a:rPr>
              <a:t>/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Automatické mapování mezi datovým objekty (Entity, Dto objekty,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models</a:t>
            </a:r>
            <a:r>
              <a:rPr lang="cs-CZ" dirty="0" smtClean="0"/>
              <a:t>, …)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Podpora EF </a:t>
            </a:r>
            <a:r>
              <a:rPr lang="cs-CZ" dirty="0" err="1" smtClean="0"/>
              <a:t>Linq</a:t>
            </a:r>
            <a:r>
              <a:rPr lang="cs-CZ" dirty="0" smtClean="0"/>
              <a:t>, </a:t>
            </a:r>
            <a:r>
              <a:rPr lang="cs-CZ" dirty="0" err="1" smtClean="0"/>
              <a:t>Expressions</a:t>
            </a:r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dirty="0" err="1" smtClean="0"/>
              <a:t>AutoMapper.QueryableExtensions</a:t>
            </a:r>
            <a:r>
              <a:rPr lang="cs-CZ" dirty="0" smtClean="0"/>
              <a:t>)</a:t>
            </a: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Lze integrovat s </a:t>
            </a:r>
            <a:r>
              <a:rPr lang="cs-CZ" dirty="0" err="1" smtClean="0"/>
              <a:t>Dependency</a:t>
            </a:r>
            <a:r>
              <a:rPr lang="cs-CZ" dirty="0" smtClean="0"/>
              <a:t> </a:t>
            </a:r>
            <a:r>
              <a:rPr lang="cs-CZ" dirty="0" err="1" smtClean="0"/>
              <a:t>Injection</a:t>
            </a:r>
            <a:r>
              <a:rPr lang="cs-CZ" dirty="0" smtClean="0"/>
              <a:t> </a:t>
            </a:r>
            <a:r>
              <a:rPr lang="cs-CZ" dirty="0" err="1" smtClean="0"/>
              <a:t>frameworky</a:t>
            </a:r>
            <a:endParaRPr lang="cs-CZ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Podpora pokročilých funkcí (</a:t>
            </a:r>
            <a:r>
              <a:rPr lang="cs-CZ" dirty="0" err="1" smtClean="0"/>
              <a:t>custom</a:t>
            </a:r>
            <a:r>
              <a:rPr lang="cs-CZ" dirty="0" smtClean="0"/>
              <a:t> mapování)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cs-CZ" dirty="0" smtClean="0"/>
              <a:t>Podpora mapování </a:t>
            </a:r>
            <a:r>
              <a:rPr lang="cs-CZ" dirty="0" err="1" smtClean="0"/>
              <a:t>collections</a:t>
            </a:r>
            <a:endParaRPr lang="cs-CZ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957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CRUD</a:t>
            </a:r>
            <a:br>
              <a:rPr lang="cs-CZ" dirty="0" smtClean="0"/>
            </a:br>
            <a:r>
              <a:rPr lang="cs-CZ" dirty="0" err="1" smtClean="0"/>
              <a:t>Queries</a:t>
            </a:r>
            <a:r>
              <a:rPr lang="cs-CZ" dirty="0" smtClean="0"/>
              <a:t> – zobrazení dat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5556" r="8225" b="30555"/>
          <a:stretch/>
        </p:blipFill>
        <p:spPr>
          <a:xfrm>
            <a:off x="251520" y="1524000"/>
            <a:ext cx="8796127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CRUD</a:t>
            </a:r>
            <a:br>
              <a:rPr lang="cs-CZ" dirty="0" smtClean="0"/>
            </a:br>
            <a:r>
              <a:rPr lang="cs-CZ" dirty="0" smtClean="0"/>
              <a:t>Modifikace dat</a:t>
            </a: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5997" r="9167" b="17963"/>
          <a:stretch/>
        </p:blipFill>
        <p:spPr>
          <a:xfrm>
            <a:off x="251520" y="1295400"/>
            <a:ext cx="83637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Datové objekty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Datové objekty mají vždy primární klíč: Int32 Id</a:t>
            </a:r>
          </a:p>
          <a:p>
            <a:pPr lvl="1"/>
            <a:r>
              <a:rPr lang="cs-CZ" dirty="0" smtClean="0"/>
              <a:t>Toto omezení může někdy vadit, pro CRUD je to tak ale obvykle OK</a:t>
            </a:r>
          </a:p>
          <a:p>
            <a:pPr lvl="1"/>
            <a:r>
              <a:rPr lang="cs-CZ" dirty="0" smtClean="0"/>
              <a:t>Často to takto vyžadují GUI komponenty (např. </a:t>
            </a:r>
            <a:r>
              <a:rPr lang="cs-CZ" dirty="0" err="1" smtClean="0"/>
              <a:t>Telerik</a:t>
            </a:r>
            <a:r>
              <a:rPr lang="cs-CZ" dirty="0" smtClean="0"/>
              <a:t> Kendo </a:t>
            </a:r>
            <a:r>
              <a:rPr lang="cs-CZ" dirty="0" err="1" smtClean="0"/>
              <a:t>grid</a:t>
            </a:r>
            <a:r>
              <a:rPr lang="cs-CZ" dirty="0" smtClean="0"/>
              <a:t>)</a:t>
            </a:r>
          </a:p>
          <a:p>
            <a:r>
              <a:rPr lang="cs-CZ" dirty="0" smtClean="0"/>
              <a:t>EF entity, </a:t>
            </a:r>
            <a:r>
              <a:rPr lang="cs-CZ" dirty="0" err="1" smtClean="0"/>
              <a:t>BusinessDto</a:t>
            </a:r>
            <a:r>
              <a:rPr lang="cs-CZ" dirty="0" smtClean="0"/>
              <a:t> a </a:t>
            </a:r>
            <a:r>
              <a:rPr lang="cs-CZ" dirty="0" err="1" smtClean="0"/>
              <a:t>ViewModel</a:t>
            </a:r>
            <a:r>
              <a:rPr lang="cs-CZ" dirty="0" smtClean="0"/>
              <a:t> objekty</a:t>
            </a:r>
          </a:p>
          <a:p>
            <a:pPr lvl="1"/>
            <a:r>
              <a:rPr lang="cs-CZ" dirty="0" err="1" smtClean="0"/>
              <a:t>BusinessDto</a:t>
            </a:r>
            <a:r>
              <a:rPr lang="cs-CZ" dirty="0" smtClean="0"/>
              <a:t> nebo i EF entitu lze poslat až na UI vrstvu</a:t>
            </a:r>
          </a:p>
          <a:p>
            <a:pPr lvl="1"/>
            <a:r>
              <a:rPr lang="cs-CZ" dirty="0" smtClean="0"/>
              <a:t>zanášíme tím ale závislost na nižších vrstvách</a:t>
            </a:r>
          </a:p>
          <a:p>
            <a:pPr lvl="1"/>
            <a:r>
              <a:rPr lang="cs-CZ" dirty="0" smtClean="0"/>
              <a:t>pro jednoduché scénáře lze akceptovat</a:t>
            </a:r>
          </a:p>
          <a:p>
            <a:pPr lvl="1"/>
            <a:r>
              <a:rPr lang="cs-CZ" dirty="0" smtClean="0"/>
              <a:t>správně – samostatné </a:t>
            </a:r>
            <a:r>
              <a:rPr lang="cs-CZ" dirty="0" err="1" smtClean="0"/>
              <a:t>ViewModel</a:t>
            </a:r>
            <a:r>
              <a:rPr lang="cs-CZ" dirty="0" smtClean="0"/>
              <a:t> objekty pro </a:t>
            </a:r>
            <a:r>
              <a:rPr lang="cs-CZ" dirty="0" err="1" smtClean="0"/>
              <a:t>Create</a:t>
            </a:r>
            <a:r>
              <a:rPr lang="cs-CZ" dirty="0" smtClean="0"/>
              <a:t>, Update, i </a:t>
            </a:r>
            <a:r>
              <a:rPr lang="cs-CZ" dirty="0" err="1" smtClean="0"/>
              <a:t>Delete</a:t>
            </a:r>
            <a:endParaRPr lang="cs-CZ" dirty="0"/>
          </a:p>
          <a:p>
            <a:pPr lvl="2"/>
            <a:r>
              <a:rPr lang="cs-CZ" dirty="0" err="1" smtClean="0"/>
              <a:t>designově</a:t>
            </a:r>
            <a:r>
              <a:rPr lang="cs-CZ" dirty="0" smtClean="0"/>
              <a:t> OK, ale přidělává to práci</a:t>
            </a:r>
          </a:p>
          <a:p>
            <a:pPr lvl="2"/>
            <a:r>
              <a:rPr lang="cs-CZ" dirty="0" smtClean="0"/>
              <a:t>často se používá jediný objekt (přímo EF entita) pro celý CRUD – spíš nedoporučuji, ale záleží na typu a velikosti projektu</a:t>
            </a:r>
          </a:p>
        </p:txBody>
      </p:sp>
    </p:spTree>
    <p:extLst>
      <p:ext uri="{BB962C8B-B14F-4D97-AF65-F5344CB8AC3E}">
        <p14:creationId xmlns:p14="http://schemas.microsoft.com/office/powerpoint/2010/main" val="20631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Design obecně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err="1"/>
              <a:t>Create</a:t>
            </a:r>
            <a:r>
              <a:rPr lang="cs-CZ" dirty="0"/>
              <a:t>/Update/</a:t>
            </a:r>
            <a:r>
              <a:rPr lang="cs-CZ" dirty="0" err="1"/>
              <a:t>Delete</a:t>
            </a:r>
            <a:r>
              <a:rPr lang="cs-CZ" dirty="0"/>
              <a:t> operace</a:t>
            </a:r>
          </a:p>
          <a:p>
            <a:pPr lvl="1"/>
            <a:r>
              <a:rPr lang="cs-CZ" dirty="0"/>
              <a:t>I Update by šel udělat genericky, ale takto je to </a:t>
            </a:r>
            <a:r>
              <a:rPr lang="cs-CZ" dirty="0" smtClean="0"/>
              <a:t>bezpečnější</a:t>
            </a:r>
          </a:p>
          <a:p>
            <a:pPr lvl="1"/>
            <a:r>
              <a:rPr lang="cs-CZ" dirty="0" smtClean="0"/>
              <a:t>Nenačítáme entitu před update/</a:t>
            </a:r>
            <a:r>
              <a:rPr lang="cs-CZ" dirty="0" err="1" smtClean="0"/>
              <a:t>delete</a:t>
            </a:r>
            <a:r>
              <a:rPr lang="cs-CZ" dirty="0" smtClean="0"/>
              <a:t>, protože to není třeba</a:t>
            </a:r>
          </a:p>
          <a:p>
            <a:pPr lvl="2"/>
            <a:r>
              <a:rPr lang="cs-CZ" dirty="0" smtClean="0"/>
              <a:t>Při editaci 1 entity by to typicky nevadilo, problém při editaci mnoha entit najednou</a:t>
            </a:r>
            <a:endParaRPr lang="cs-CZ" dirty="0"/>
          </a:p>
          <a:p>
            <a:r>
              <a:rPr lang="cs-CZ" dirty="0" err="1" smtClean="0"/>
              <a:t>CrudFacade</a:t>
            </a:r>
            <a:endParaRPr lang="cs-CZ" dirty="0"/>
          </a:p>
          <a:p>
            <a:pPr lvl="1"/>
            <a:r>
              <a:rPr lang="cs-CZ" dirty="0"/>
              <a:t>Šlo by to i bez </a:t>
            </a:r>
            <a:r>
              <a:rPr lang="cs-CZ" dirty="0" err="1"/>
              <a:t>Facade</a:t>
            </a:r>
            <a:r>
              <a:rPr lang="cs-CZ" dirty="0"/>
              <a:t>, možná by to bylo i </a:t>
            </a:r>
            <a:r>
              <a:rPr lang="cs-CZ" dirty="0" err="1"/>
              <a:t>designově</a:t>
            </a:r>
            <a:r>
              <a:rPr lang="cs-CZ" dirty="0"/>
              <a:t> </a:t>
            </a:r>
            <a:r>
              <a:rPr lang="cs-CZ" dirty="0" smtClean="0"/>
              <a:t>čistější</a:t>
            </a:r>
          </a:p>
          <a:p>
            <a:r>
              <a:rPr lang="cs-CZ" dirty="0" err="1" smtClean="0"/>
              <a:t>Dependency</a:t>
            </a:r>
            <a:r>
              <a:rPr lang="cs-CZ" dirty="0" smtClean="0"/>
              <a:t> </a:t>
            </a:r>
            <a:r>
              <a:rPr lang="cs-CZ" dirty="0" err="1" smtClean="0"/>
              <a:t>Injection</a:t>
            </a:r>
            <a:endParaRPr lang="cs-CZ" dirty="0" smtClean="0"/>
          </a:p>
          <a:p>
            <a:pPr lvl="1"/>
            <a:r>
              <a:rPr lang="cs-CZ" dirty="0" smtClean="0"/>
              <a:t>Standard a základ</a:t>
            </a:r>
          </a:p>
          <a:p>
            <a:pPr lvl="1"/>
            <a:r>
              <a:rPr lang="cs-CZ" dirty="0" smtClean="0"/>
              <a:t>Co nejméně kombinovat se </a:t>
            </a:r>
            <a:r>
              <a:rPr lang="cs-CZ" dirty="0" err="1" smtClean="0"/>
              <a:t>singletony</a:t>
            </a:r>
            <a:r>
              <a:rPr lang="cs-CZ" dirty="0" smtClean="0"/>
              <a:t>, statickými třídami a ručně vytvářenými objekty</a:t>
            </a:r>
          </a:p>
          <a:p>
            <a:pPr lvl="2"/>
            <a:r>
              <a:rPr lang="cs-CZ" dirty="0" smtClean="0"/>
              <a:t>Problém obecně u Atributů, MVC - </a:t>
            </a:r>
            <a:r>
              <a:rPr lang="cs-CZ" dirty="0" err="1" smtClean="0"/>
              <a:t>Razor</a:t>
            </a:r>
            <a:r>
              <a:rPr lang="cs-CZ" dirty="0" smtClean="0"/>
              <a:t> </a:t>
            </a:r>
            <a:r>
              <a:rPr lang="cs-CZ" dirty="0" err="1" smtClean="0"/>
              <a:t>helpery</a:t>
            </a:r>
            <a:r>
              <a:rPr lang="cs-CZ" dirty="0" smtClean="0"/>
              <a:t>, atd.</a:t>
            </a:r>
          </a:p>
          <a:p>
            <a:r>
              <a:rPr lang="cs-CZ" dirty="0" smtClean="0"/>
              <a:t>Zapouzdření</a:t>
            </a:r>
            <a:endParaRPr lang="cs-CZ" dirty="0"/>
          </a:p>
          <a:p>
            <a:pPr lvl="1"/>
            <a:r>
              <a:rPr lang="cs-CZ" dirty="0" smtClean="0"/>
              <a:t>pouze "hlavní" </a:t>
            </a:r>
            <a:r>
              <a:rPr lang="cs-CZ" dirty="0" err="1" smtClean="0"/>
              <a:t>interfaces</a:t>
            </a:r>
            <a:r>
              <a:rPr lang="cs-CZ" dirty="0" smtClean="0"/>
              <a:t> a datové objekty jsou public</a:t>
            </a:r>
          </a:p>
          <a:p>
            <a:pPr lvl="1"/>
            <a:r>
              <a:rPr lang="cs-CZ" dirty="0" smtClean="0"/>
              <a:t>Třídy v Business vrstvě </a:t>
            </a:r>
            <a:r>
              <a:rPr lang="cs-CZ" dirty="0" err="1" smtClean="0"/>
              <a:t>internal</a:t>
            </a:r>
            <a:endParaRPr lang="cs-CZ" dirty="0" smtClean="0"/>
          </a:p>
          <a:p>
            <a:pPr lvl="1"/>
            <a:r>
              <a:rPr lang="cs-CZ" dirty="0" smtClean="0"/>
              <a:t>MVC </a:t>
            </a:r>
            <a:r>
              <a:rPr lang="cs-CZ" dirty="0" err="1" smtClean="0"/>
              <a:t>Controllers</a:t>
            </a:r>
            <a:r>
              <a:rPr lang="cs-CZ" dirty="0" smtClean="0"/>
              <a:t> a další MVC komponenty ve </a:t>
            </a:r>
            <a:r>
              <a:rPr lang="cs-CZ" dirty="0" err="1" smtClean="0"/>
              <a:t>WebUI</a:t>
            </a:r>
            <a:r>
              <a:rPr lang="cs-CZ" dirty="0" smtClean="0"/>
              <a:t> musí být public</a:t>
            </a:r>
          </a:p>
          <a:p>
            <a:pPr lvl="2"/>
            <a:r>
              <a:rPr lang="cs-CZ" dirty="0" smtClean="0"/>
              <a:t>vlastnost MVC a .NET - např. runtime kompilace </a:t>
            </a:r>
            <a:r>
              <a:rPr lang="cs-CZ" dirty="0" err="1" smtClean="0"/>
              <a:t>Views</a:t>
            </a:r>
            <a:r>
              <a:rPr lang="cs-CZ" dirty="0" smtClean="0"/>
              <a:t> v samostatné </a:t>
            </a:r>
            <a:r>
              <a:rPr lang="cs-CZ" dirty="0" err="1" smtClean="0"/>
              <a:t>app</a:t>
            </a:r>
            <a:r>
              <a:rPr lang="cs-CZ" dirty="0" smtClean="0"/>
              <a:t>. doméně</a:t>
            </a:r>
          </a:p>
        </p:txBody>
      </p:sp>
    </p:spTree>
    <p:extLst>
      <p:ext uri="{BB962C8B-B14F-4D97-AF65-F5344CB8AC3E}">
        <p14:creationId xmlns:p14="http://schemas.microsoft.com/office/powerpoint/2010/main" val="20115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NFG_Profinit_Prezentace_cz">
  <a:themeElements>
    <a:clrScheme name="Profinit">
      <a:dk1>
        <a:sysClr val="windowText" lastClr="000000"/>
      </a:dk1>
      <a:lt1>
        <a:sysClr val="window" lastClr="FFFFFF"/>
      </a:lt1>
      <a:dk2>
        <a:srgbClr val="BD3632"/>
      </a:dk2>
      <a:lt2>
        <a:srgbClr val="7B2927"/>
      </a:lt2>
      <a:accent1>
        <a:srgbClr val="61636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600" smtClean="0">
            <a:solidFill>
              <a:schemeClr val="accent1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1EF28D839874FB47E1926B285C24C" ma:contentTypeVersion="0" ma:contentTypeDescription="Create a new document." ma:contentTypeScope="" ma:versionID="8e48bcf25e2a92f2a978a15343df1f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B2766F-16B6-4396-AD96-19EB4C02A92A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BB13993-C5F2-4490-B3AB-BB768D8486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DBB2C0-DC36-4832-9203-D46E50485E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NFG_Profinit_Prezentace_cz</Template>
  <TotalTime>825</TotalTime>
  <Words>660</Words>
  <Application>Microsoft Office PowerPoint</Application>
  <PresentationFormat>On-screen Show (4:3)</PresentationFormat>
  <Paragraphs>100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Gothic Std B</vt:lpstr>
      <vt:lpstr>Arial</vt:lpstr>
      <vt:lpstr>Calibri</vt:lpstr>
      <vt:lpstr>Courier New</vt:lpstr>
      <vt:lpstr>Georgia</vt:lpstr>
      <vt:lpstr>Gotham Medium</vt:lpstr>
      <vt:lpstr>NFG_Profinit_Prezentace_cz</vt:lpstr>
      <vt:lpstr>Entity Framework v enterprise aplikacích</vt:lpstr>
      <vt:lpstr>Entity Framework v enterprise aplikacích</vt:lpstr>
      <vt:lpstr>Entity Framework v enterprise aplikacích</vt:lpstr>
      <vt:lpstr>Datové objekty a aplikační vrstvy</vt:lpstr>
      <vt:lpstr>AutoMapper</vt:lpstr>
      <vt:lpstr>CRUD Queries – zobrazení dat</vt:lpstr>
      <vt:lpstr>CRUD Modifikace dat</vt:lpstr>
      <vt:lpstr>Datové objekty</vt:lpstr>
      <vt:lpstr>Design obecně</vt:lpstr>
      <vt:lpstr>DbContext</vt:lpstr>
      <vt:lpstr>Diskuze</vt:lpstr>
      <vt:lpstr>Díky za pozornost</vt:lpstr>
      <vt:lpstr>Shaping future, delivering results!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tomas</dc:creator>
  <dc:description>Společnost PROFINIT je členem nadnárodní skupiny New Frontier Group, která je leadrem v oblasti digitální transformace organizací a firem ve střední a východní Evropě. S více než 2000 zaměstnanci v 17 zemích patří mezi deset největších poskytovatelů ICT služeb v celém CEE regionu a řadí se ke špičce v oblasti vývoje software na zakázku, data managementu, datových skladů a business intelligence.
PROFINIT má řadu významných zákazníků z finančního a telekomunikačního sektoru, utilit a státní správy. Společnost se primárně zaměřuje na konzultační služby v oblasti digitální transformace, technologické služby a outsourcing. Podle údajů IDC (2012) patří PROFINIT mezi 5 největších firem v oblasti vývoje software na zakázku v České Republice a je držitelem řady dalších ocenění.</dc:description>
  <cp:lastModifiedBy>tomas</cp:lastModifiedBy>
  <cp:revision>57</cp:revision>
  <dcterms:created xsi:type="dcterms:W3CDTF">2015-11-14T17:47:41Z</dcterms:created>
  <dcterms:modified xsi:type="dcterms:W3CDTF">2015-11-29T11:56:00Z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0x0101003911EF28D839874FB47E1926B285C24C</vt:lpwstr>
  </property>
</Properties>
</file>